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97" r:id="rId3"/>
    <p:sldId id="298" r:id="rId4"/>
    <p:sldId id="257" r:id="rId5"/>
    <p:sldId id="258" r:id="rId6"/>
    <p:sldId id="259" r:id="rId7"/>
    <p:sldId id="260" r:id="rId8"/>
    <p:sldId id="261" r:id="rId9"/>
    <p:sldId id="296" r:id="rId10"/>
    <p:sldId id="276" r:id="rId11"/>
    <p:sldId id="263" r:id="rId12"/>
    <p:sldId id="279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6" r:id="rId34"/>
    <p:sldId id="280" r:id="rId35"/>
    <p:sldId id="281" r:id="rId36"/>
    <p:sldId id="282" r:id="rId37"/>
    <p:sldId id="283" r:id="rId38"/>
    <p:sldId id="285" r:id="rId39"/>
    <p:sldId id="287" r:id="rId40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charset="0"/>
        <a:ea typeface="+mn-ea"/>
        <a:cs typeface="Arial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90651C3A-4460-11DB-9652-00E08161165F}">
  <a:tblStyle styleId="{F6661532-C013-431F-9293-B22932C99E3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-528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265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Google Shape;3;n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15" name="Google Shape;4;n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>
              <a:sym typeface="Arial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L="457200" indent="-2984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1pPr>
    <a:lvl2pPr marL="742950" lvl="1" indent="-28575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2pPr>
    <a:lvl3pPr marL="1143000" lvl="2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3pPr>
    <a:lvl4pPr marL="1600200" lvl="3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4pPr>
    <a:lvl5pPr marL="2057400" lvl="4" indent="-228600" algn="l" rtl="0" eaLnBrk="0" fontAlgn="base" hangingPunct="0">
      <a:spcBef>
        <a:spcPct val="0"/>
      </a:spcBef>
      <a:spcAft>
        <a:spcPct val="0"/>
      </a:spcAft>
      <a:buClr>
        <a:srgbClr val="000000"/>
      </a:buClr>
      <a:buFont typeface="Arial" charset="0"/>
      <a:defRPr sz="1400">
        <a:solidFill>
          <a:srgbClr val="000000"/>
        </a:solidFill>
        <a:latin typeface="Arial"/>
        <a:ea typeface="Arial"/>
        <a:cs typeface="Arial"/>
        <a:sym typeface="Arial" charset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Google Shape;81;p1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  <p:sp>
        <p:nvSpPr>
          <p:cNvPr id="15362" name="Google Shape;82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Google Shape;340;p2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35842" name="Google Shape;341;p24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Google Shape;18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37890" name="Google Shape;181;p9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Google Shape;193;p10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  <p:sp>
        <p:nvSpPr>
          <p:cNvPr id="39938" name="Google Shape;194;p1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Google Shape;202;p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41986" name="Google Shape;203;p11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Google Shape;212;p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44034" name="Google Shape;213;p12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Google Shape;221;p1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46082" name="Google Shape;222;p13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Google Shape;228;p1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48130" name="Google Shape;229;p14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Google Shape;235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50178" name="Google Shape;236;p15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Google Shape;245;p1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52226" name="Google Shape;246;p16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Google Shape;255;p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54274" name="Google Shape;256;p17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Google Shape;93;p2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  <p:sp>
        <p:nvSpPr>
          <p:cNvPr id="19458" name="Google Shape;94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Google Shape;263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56322" name="Google Shape;264;p1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Google Shape;270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58370" name="Google Shape;271;p19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Google Shape;280;p2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60418" name="Google Shape;281;p20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Google Shape;348;p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71682" name="Google Shape;349;p25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Google Shape;356;p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73730" name="Google Shape;357;p26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Google Shape;363;p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75778" name="Google Shape;364;p27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Google Shape;371;p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77826" name="Google Shape;372;p2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Google Shape;101;p3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  <p:sp>
        <p:nvSpPr>
          <p:cNvPr id="21506" name="Google Shape;102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Google Shape;110;p4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  <p:sp>
        <p:nvSpPr>
          <p:cNvPr id="23554" name="Google Shape;111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Google Shape;120;p5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  <p:sp>
        <p:nvSpPr>
          <p:cNvPr id="25602" name="Google Shape;121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Google Shape;129;p6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  <p:sp>
        <p:nvSpPr>
          <p:cNvPr id="27650" name="Google Shape;130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Google Shape;129;p6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  <p:sp>
        <p:nvSpPr>
          <p:cNvPr id="29698" name="Google Shape;130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Google Shape;292;p2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31746" name="Google Shape;293;p21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Google Shape;172;p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ln>
            <a:headEnd/>
            <a:tailEnd/>
          </a:ln>
        </p:spPr>
      </p:sp>
      <p:sp>
        <p:nvSpPr>
          <p:cNvPr id="33794" name="Google Shape;173;p8:notes"/>
          <p:cNvSpPr txBox="1"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SzPts val="1100"/>
            </a:pPr>
            <a:endParaRPr lang="en-US" altLang="en-US" sz="110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70406-D240-452F-80B0-4A07701B391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96733-B59E-4BF2-A2F5-3C4F08BCF0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EAB92-CE55-43B1-832A-E397A44BB6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6F8C6-E0AE-407B-A7C5-CB0261D8BC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2BDE59-25F5-4A84-AEEB-208FD4B21B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96A7CA-67E6-48B1-AFA6-F806E6DCD6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68776B-DF3E-4B68-909E-6CEF78D4781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4D2C9-7A2E-4488-AC26-A4FA1EBDEE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70FCD-66AD-44F9-9328-87E5DFF1C6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6FDF47-B44C-49D7-8C8C-D57FBE0D55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anchor="b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endParaRPr noProof="0">
              <a:sym typeface="Calibri"/>
            </a:endParaRPr>
          </a:p>
        </p:txBody>
      </p:sp>
      <p:sp>
        <p:nvSpPr>
          <p:cNvPr id="64" name="Google Shape;64;p3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" name="Google Shape;8;p29"/>
          <p:cNvSpPr txBox="1">
            <a:spLocks noGrp="1" noChangeArrowheads="1"/>
          </p:cNvSpPr>
          <p:nvPr>
            <p:ph type="dt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Google Shape;9;p29"/>
          <p:cNvSpPr txBox="1">
            <a:spLocks noGrp="1" noChangeArrowheads="1"/>
          </p:cNvSpPr>
          <p:nvPr>
            <p:ph type="ft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Google Shape;10;p29"/>
          <p:cNvSpPr txBox="1">
            <a:spLocks noGrp="1" noChangeArrowheads="1"/>
          </p:cNvSpPr>
          <p:nvPr>
            <p:ph type="sldNum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03772-DADB-496C-98E6-C4A82C62D3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C4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6;p29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>
              <a:sym typeface="Arial" charset="0"/>
            </a:endParaRPr>
          </a:p>
        </p:txBody>
      </p:sp>
      <p:sp>
        <p:nvSpPr>
          <p:cNvPr id="1027" name="Google Shape;7;p29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>
              <a:sym typeface="Arial" charset="0"/>
            </a:endParaRPr>
          </a:p>
        </p:txBody>
      </p:sp>
      <p:sp>
        <p:nvSpPr>
          <p:cNvPr id="1028" name="Google Shape;8;p29"/>
          <p:cNvSpPr txBox="1">
            <a:spLocks noGrp="1" noChangeArrowheads="1"/>
          </p:cNvSpPr>
          <p:nvPr>
            <p:ph type="dt" idx="1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Google Shape;9;p29"/>
          <p:cNvSpPr txBox="1">
            <a:spLocks noGrp="1" noChangeArrowheads="1"/>
          </p:cNvSpPr>
          <p:nvPr>
            <p:ph type="ftr" idx="11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ts val="14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Google Shape;10;p29"/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ts val="1200"/>
              <a:buFont typeface="Arial" panose="020B0604020202020204" pitchFamily="34" charset="0"/>
              <a:buNone/>
              <a:defRPr sz="1200">
                <a:solidFill>
                  <a:srgbClr val="888888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>
              <a:defRPr/>
            </a:pPr>
            <a:fld id="{56F5E1C0-C89F-487A-A599-44792A1493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Font typeface="Arial" charset="0"/>
        <a:defRPr sz="1400">
          <a:solidFill>
            <a:srgbClr val="000000"/>
          </a:solidFill>
          <a:latin typeface="Arial"/>
          <a:ea typeface="Arial"/>
          <a:cs typeface="Arial"/>
          <a:sym typeface="Arial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../TOS%20COBE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video" Target="https://www.youtube.com/embed/K7Dxi_XizX0?feature=oembed" TargetMode="External"/><Relationship Id="rId7" Type="http://schemas.openxmlformats.org/officeDocument/2006/relationships/image" Target="../media/image33.jpeg"/><Relationship Id="rId2" Type="http://schemas.openxmlformats.org/officeDocument/2006/relationships/video" Target="https://www.youtube.com/embed/_FIOQOb9_qs?feature=oembed" TargetMode="External"/><Relationship Id="rId1" Type="http://schemas.openxmlformats.org/officeDocument/2006/relationships/video" Target="https://www.youtube.com/embed/unCSBmAoT40?feature=oembed" TargetMode="Externa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6.jpeg"/><Relationship Id="rId4" Type="http://schemas.openxmlformats.org/officeDocument/2006/relationships/video" Target="https://www.youtube.com/embed/8h4uppZvZG8?feature=oembed" TargetMode="External"/><Relationship Id="rId9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reeditestoralbagrutpreparation/practicing-with-clips?authuser=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../TOS%20COBE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D6Lgsgjg4yA?feature=oembed" TargetMode="External"/><Relationship Id="rId4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LBfCbDO7eJU?feature=oembed" TargetMode="External"/><Relationship Id="rId1" Type="http://schemas.openxmlformats.org/officeDocument/2006/relationships/video" Target="https://www.youtube.com/embed/A6gyH4KtC5Q?feature=oembed" TargetMode="Externa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4Da3oEMGKxs?feature=oembed" TargetMode="External"/><Relationship Id="rId5" Type="http://schemas.openxmlformats.org/officeDocument/2006/relationships/hyperlink" Target="https://nataliaps0.wixsite.com/english-well/itest-project-questions" TargetMode="Externa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6hE8t0ugCwM?feature=oembed" TargetMode="Externa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cqcctjy9HU?feature=oembed" TargetMode="External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GgfT59SMna8?feature=oembed" TargetMode="External"/><Relationship Id="rId1" Type="http://schemas.openxmlformats.org/officeDocument/2006/relationships/video" Target="https://www.youtube.com/embed/x_7PtQq-tgQ?feature=oembed" TargetMode="Externa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slide" Target="slide34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I_23U047qTA?feature=oembed" TargetMode="External"/><Relationship Id="rId1" Type="http://schemas.openxmlformats.org/officeDocument/2006/relationships/video" Target="https://www.youtube.com/embed/pRYm8XoNQgE?feature=oembed" TargetMode="External"/><Relationship Id="rId6" Type="http://schemas.openxmlformats.org/officeDocument/2006/relationships/slide" Target="slide33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Jj3fadwcNGI?feature=oembed" TargetMode="External"/><Relationship Id="rId1" Type="http://schemas.openxmlformats.org/officeDocument/2006/relationships/video" Target="https://www.youtube.com/embed/_LmAcfO9lyg?feature=oembed" TargetMode="External"/><Relationship Id="rId6" Type="http://schemas.openxmlformats.org/officeDocument/2006/relationships/slide" Target="slide33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rzb76pbWl5s?start=11&amp;feature=oembed" TargetMode="External"/><Relationship Id="rId1" Type="http://schemas.openxmlformats.org/officeDocument/2006/relationships/video" Target="https://www.youtube.com/embed/MIArTUZFxMk?feature=oembed" TargetMode="External"/><Relationship Id="rId6" Type="http://schemas.openxmlformats.org/officeDocument/2006/relationships/slide" Target="slide33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RVys41thjGY?feature=oembed" TargetMode="External"/><Relationship Id="rId1" Type="http://schemas.openxmlformats.org/officeDocument/2006/relationships/video" Target="https://www.youtube.com/embed/38y_1EWIE9I?feature=oembed" TargetMode="External"/><Relationship Id="rId6" Type="http://schemas.openxmlformats.org/officeDocument/2006/relationships/slide" Target="slide33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5L4DQfVIcdg?feature=oembed" TargetMode="External"/><Relationship Id="rId1" Type="http://schemas.openxmlformats.org/officeDocument/2006/relationships/video" Target="https://www.youtube.com/embed/YQGYgoRlhSM?feature=oembed" TargetMode="External"/><Relationship Id="rId6" Type="http://schemas.openxmlformats.org/officeDocument/2006/relationships/slide" Target="slide33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../TOS%20COBE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5JdIWPzFNvs?feature=oembed" TargetMode="External"/><Relationship Id="rId1" Type="http://schemas.openxmlformats.org/officeDocument/2006/relationships/video" Target="https://www.youtube.com/embed/ls5J7caQj7A?feature=oembed" TargetMode="External"/><Relationship Id="rId6" Type="http://schemas.openxmlformats.org/officeDocument/2006/relationships/slide" Target="slide33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07d2dXHYb94?feature=oembed" TargetMode="External"/><Relationship Id="rId1" Type="http://schemas.openxmlformats.org/officeDocument/2006/relationships/video" Target="https://www.youtube.com/embed/qLGNj-xrgvY?feature=oembed" TargetMode="External"/><Relationship Id="rId6" Type="http://schemas.openxmlformats.org/officeDocument/2006/relationships/slide" Target="slide33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6iKSUoUN48?feature=oembed" TargetMode="External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storage.cet.ac.il/ExamsViewer/SpokenEnglish/016487/2019/sim/Day1/Ver1/instruction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ms.education.gov.il/EducationCMS/Units/Mazkirut_Pedagogit/English/Bagrut/OralExam/ComputerizedOralTest.ht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../../4%20point%20rubric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oogle.com/document/d/1F6WY_QA6-q5zgFQpdT5K6AHrXajFCaHsAAX7nKUAGt8/edit?usp=sharing" TargetMode="External"/><Relationship Id="rId4" Type="http://schemas.openxmlformats.org/officeDocument/2006/relationships/hyperlink" Target="../../5%20point%20rubric.pdf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7Z57DX9yY43WL9k5RBVChSSL8O_sjyE_/edi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_ATX5i491TpykkeYlVpbPs7nYsSOttjg/view?usp=sharing" TargetMode="External"/><Relationship Id="rId3" Type="http://schemas.openxmlformats.org/officeDocument/2006/relationships/hyperlink" Target="https://cms.education.gov.il/educationcms/units/mazkirut_pedagogit/english/inspectoratesdesk/whatsnew.htm" TargetMode="External"/><Relationship Id="rId7" Type="http://schemas.openxmlformats.org/officeDocument/2006/relationships/hyperlink" Target="https://drive.google.com/file/d/1RNu_LHjktGcBrDayHI0qLHBL5Cru3LH1/view?usp=sharing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presentation/d/1T0M2O6yexjFYO5GXiWmC1rE9nQNxMfERLVnqLGFr2R8/edit" TargetMode="External"/><Relationship Id="rId5" Type="http://schemas.openxmlformats.org/officeDocument/2006/relationships/hyperlink" Target="https://storage.cet.ac.il/ExamsViewer/SpokenEnglish/016487/2019/sim/Day1/Ver1/instructions.htm" TargetMode="External"/><Relationship Id="rId10" Type="http://schemas.openxmlformats.org/officeDocument/2006/relationships/image" Target="../media/image71.png"/><Relationship Id="rId4" Type="http://schemas.openxmlformats.org/officeDocument/2006/relationships/hyperlink" Target="https://docs.google.com/document/d/17Z57DX9yY43WL9k5RBVChSSL8O_sjyE_/edit" TargetMode="External"/><Relationship Id="rId9" Type="http://schemas.openxmlformats.org/officeDocument/2006/relationships/hyperlink" Target="https://nataliaps0.wixsite.com/english-well/ites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wNVKVMu5kQ?feature=oembed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JWet0bPHKP0?feature=oembed" TargetMode="External"/><Relationship Id="rId6" Type="http://schemas.openxmlformats.org/officeDocument/2006/relationships/image" Target="../media/image12.png"/><Relationship Id="rId5" Type="http://schemas.openxmlformats.org/officeDocument/2006/relationships/hyperlink" Target="../TOS%20COBE.pdf" TargetMode="Externa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https://www.youtube.com/embed/JWet0bPHKP0?feature=oembed" TargetMode="External"/><Relationship Id="rId13" Type="http://schemas.openxmlformats.org/officeDocument/2006/relationships/hyperlink" Target="https://nataliaps0.wixsite.com/english-well/itest-personal-questions" TargetMode="External"/><Relationship Id="rId18" Type="http://schemas.openxmlformats.org/officeDocument/2006/relationships/image" Target="../media/image16.jpeg"/><Relationship Id="rId3" Type="http://schemas.openxmlformats.org/officeDocument/2006/relationships/video" Target="https://www.youtube.com/embed/Qm6oYI3D8IU?feature=oembed" TargetMode="External"/><Relationship Id="rId21" Type="http://schemas.openxmlformats.org/officeDocument/2006/relationships/image" Target="../media/image11.jpeg"/><Relationship Id="rId7" Type="http://schemas.openxmlformats.org/officeDocument/2006/relationships/video" Target="https://www.youtube.com/embed/eXw8_IWPfgo?feature=oembed" TargetMode="Externa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15.jpeg"/><Relationship Id="rId2" Type="http://schemas.openxmlformats.org/officeDocument/2006/relationships/video" Target="https://www.youtube.com/embed/Nu15A4dSXvo?feature=oembed" TargetMode="Externa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video" Target="https://www.youtube.com/embed/xwNVKVMu5kQ?feature=oembed" TargetMode="External"/><Relationship Id="rId6" Type="http://schemas.openxmlformats.org/officeDocument/2006/relationships/video" Target="https://www.youtube.com/embed/7iIQJqn7C-8?feature=oembed" TargetMode="External"/><Relationship Id="rId11" Type="http://schemas.openxmlformats.org/officeDocument/2006/relationships/slideLayout" Target="../slideLayouts/slideLayout2.xml"/><Relationship Id="rId5" Type="http://schemas.openxmlformats.org/officeDocument/2006/relationships/video" Target="https://www.youtube.com/embed/EW3xkRq5SMo?feature=oembed" TargetMode="External"/><Relationship Id="rId15" Type="http://schemas.openxmlformats.org/officeDocument/2006/relationships/image" Target="../media/image13.jpeg"/><Relationship Id="rId23" Type="http://schemas.openxmlformats.org/officeDocument/2006/relationships/image" Target="../media/image20.png"/><Relationship Id="rId10" Type="http://schemas.openxmlformats.org/officeDocument/2006/relationships/video" Target="https://www.youtube.com/embed/N0KRO_dxzkc?feature=oembed" TargetMode="External"/><Relationship Id="rId19" Type="http://schemas.openxmlformats.org/officeDocument/2006/relationships/image" Target="../media/image17.jpeg"/><Relationship Id="rId4" Type="http://schemas.openxmlformats.org/officeDocument/2006/relationships/video" Target="https://www.youtube.com/embed/VKArv4TpMTM?feature=oembed" TargetMode="External"/><Relationship Id="rId9" Type="http://schemas.openxmlformats.org/officeDocument/2006/relationships/video" Target="https://www.youtube.com/embed/EhU5T6ztvSQ?feature=oembed" TargetMode="External"/><Relationship Id="rId14" Type="http://schemas.openxmlformats.org/officeDocument/2006/relationships/image" Target="../media/image9.png"/><Relationship Id="rId22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https://www.youtube.com/embed/sG7anEboWlE?feature=oembed" TargetMode="Externa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video" Target="https://www.youtube.com/embed/KMxaNuN_oK0?feature=oembed" TargetMode="External"/><Relationship Id="rId21" Type="http://schemas.openxmlformats.org/officeDocument/2006/relationships/image" Target="../media/image29.jpeg"/><Relationship Id="rId7" Type="http://schemas.openxmlformats.org/officeDocument/2006/relationships/video" Target="https://www.youtube.com/embed/AI5uEYehd88?feature=oembed" TargetMode="External"/><Relationship Id="rId12" Type="http://schemas.openxmlformats.org/officeDocument/2006/relationships/notesSlide" Target="../notesSlides/notesSlide7.xml"/><Relationship Id="rId17" Type="http://schemas.openxmlformats.org/officeDocument/2006/relationships/image" Target="../media/image25.png"/><Relationship Id="rId2" Type="http://schemas.openxmlformats.org/officeDocument/2006/relationships/video" Target="https://www.youtube.com/embed/BJ0F9dRlIuI?feature=oembed" TargetMode="External"/><Relationship Id="rId16" Type="http://schemas.openxmlformats.org/officeDocument/2006/relationships/image" Target="../media/image24.jpeg"/><Relationship Id="rId20" Type="http://schemas.openxmlformats.org/officeDocument/2006/relationships/image" Target="../media/image28.jpeg"/><Relationship Id="rId1" Type="http://schemas.openxmlformats.org/officeDocument/2006/relationships/video" Target="https://www.youtube.com/embed/a56lEQIMCIY?feature=oembed" TargetMode="External"/><Relationship Id="rId6" Type="http://schemas.openxmlformats.org/officeDocument/2006/relationships/video" Target="https://www.youtube.com/embed/gUlrbRmu5o4?feature=oembed" TargetMode="External"/><Relationship Id="rId11" Type="http://schemas.openxmlformats.org/officeDocument/2006/relationships/slideLayout" Target="../slideLayouts/slideLayout2.xml"/><Relationship Id="rId5" Type="http://schemas.openxmlformats.org/officeDocument/2006/relationships/video" Target="https://www.youtube.com/embed/LCZAguFrUWo?feature=oembed" TargetMode="External"/><Relationship Id="rId15" Type="http://schemas.openxmlformats.org/officeDocument/2006/relationships/image" Target="../media/image23.png"/><Relationship Id="rId23" Type="http://schemas.openxmlformats.org/officeDocument/2006/relationships/image" Target="../media/image3.jpeg"/><Relationship Id="rId10" Type="http://schemas.openxmlformats.org/officeDocument/2006/relationships/video" Target="https://www.youtube.com/embed/MbBhrQNVYrk?feature=oembed" TargetMode="External"/><Relationship Id="rId19" Type="http://schemas.openxmlformats.org/officeDocument/2006/relationships/image" Target="../media/image27.png"/><Relationship Id="rId4" Type="http://schemas.openxmlformats.org/officeDocument/2006/relationships/video" Target="https://www.youtube.com/embed/Hrr593bo3U4?feature=oembed" TargetMode="External"/><Relationship Id="rId9" Type="http://schemas.openxmlformats.org/officeDocument/2006/relationships/video" Target="https://www.youtube.com/embed/7Ax8LHjFNac?feature=oembed" TargetMode="External"/><Relationship Id="rId14" Type="http://schemas.openxmlformats.org/officeDocument/2006/relationships/image" Target="../media/image22.png"/><Relationship Id="rId22" Type="http://schemas.openxmlformats.org/officeDocument/2006/relationships/hyperlink" Target="https://nataliaps0.wixsite.com/english-well/itest-personal-questi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title"/>
          </p:nvPr>
        </p:nvSpPr>
        <p:spPr>
          <a:xfrm>
            <a:off x="838200" y="379413"/>
            <a:ext cx="10515600" cy="132715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buSzPts val="4400"/>
              <a:buFont typeface="Calibri"/>
              <a:buNone/>
              <a:defRPr/>
            </a:pPr>
            <a:r>
              <a:rPr lang="en-US" sz="9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9600" dirty="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C.O.B.E.</a:t>
            </a:r>
            <a:r>
              <a:rPr lang="en-US" sz="9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(iTest)</a:t>
            </a:r>
            <a:endParaRPr sz="9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8" name="Google Shape;85;p1"/>
          <p:cNvSpPr txBox="1">
            <a:spLocks noGrp="1" noChangeArrowheads="1"/>
          </p:cNvSpPr>
          <p:nvPr>
            <p:ph type="body" idx="1"/>
          </p:nvPr>
        </p:nvSpPr>
        <p:spPr>
          <a:xfrm>
            <a:off x="4781550" y="1878013"/>
            <a:ext cx="4837113" cy="4478337"/>
          </a:xfrm>
        </p:spPr>
        <p:txBody>
          <a:bodyPr/>
          <a:lstStyle/>
          <a:p>
            <a:pPr marL="228600" indent="-228600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0"/>
            </a:pPr>
            <a:r>
              <a:rPr lang="en-US" altLang="en-US" sz="7200" b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</a:t>
            </a:r>
            <a:r>
              <a:rPr lang="en-US" altLang="en-US" sz="4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omputerized</a:t>
            </a:r>
          </a:p>
          <a:p>
            <a:pPr marL="228600" indent="-228600" eaLnBrk="1" hangingPunct="1">
              <a:spcAft>
                <a:spcPct val="0"/>
              </a:spcAft>
              <a:buClr>
                <a:srgbClr val="000000"/>
              </a:buClr>
              <a:buSzPts val="6000"/>
            </a:pPr>
            <a:r>
              <a:rPr lang="en-US" altLang="en-US" sz="7200" b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O</a:t>
            </a:r>
            <a:r>
              <a:rPr lang="en-US" altLang="en-US" sz="4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ral</a:t>
            </a:r>
          </a:p>
          <a:p>
            <a:pPr marL="228600" indent="-228600" eaLnBrk="1" hangingPunct="1">
              <a:spcAft>
                <a:spcPct val="0"/>
              </a:spcAft>
              <a:buClr>
                <a:srgbClr val="000000"/>
              </a:buClr>
              <a:buSzPts val="6000"/>
            </a:pPr>
            <a:r>
              <a:rPr lang="en-US" altLang="en-US" sz="7200" b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</a:t>
            </a:r>
            <a:r>
              <a:rPr lang="en-US" altLang="en-US" sz="4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agrut</a:t>
            </a:r>
          </a:p>
          <a:p>
            <a:pPr marL="228600" indent="-228600" eaLnBrk="1" hangingPunct="1">
              <a:spcAft>
                <a:spcPct val="0"/>
              </a:spcAft>
              <a:buClr>
                <a:srgbClr val="000000"/>
              </a:buClr>
              <a:buSzPts val="6000"/>
            </a:pPr>
            <a:r>
              <a:rPr lang="en-US" altLang="en-US" sz="7200" b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E</a:t>
            </a:r>
            <a:r>
              <a:rPr lang="en-US" altLang="en-US" sz="4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xam</a:t>
            </a:r>
          </a:p>
        </p:txBody>
      </p:sp>
      <p:sp>
        <p:nvSpPr>
          <p:cNvPr id="14339" name="Google Shape;86;p1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9576FADA-ECDF-4094-B1AC-C2C1F77A01B0}" type="slidenum">
              <a:rPr lang="en-US" altLang="en-US" smtClean="0"/>
              <a:pPr>
                <a:buFont typeface="Arial" charset="0"/>
                <a:buNone/>
              </a:pPr>
              <a:t>1</a:t>
            </a:fld>
            <a:endParaRPr lang="en-US" altLang="en-US" smtClean="0"/>
          </a:p>
        </p:txBody>
      </p:sp>
      <p:pic>
        <p:nvPicPr>
          <p:cNvPr id="14340" name="Google Shape;89;p1"/>
          <p:cNvPicPr preferRelativeResize="0">
            <a:picLocks noChangeAspect="1" noChangeArrowheads="1"/>
          </p:cNvPicPr>
          <p:nvPr/>
        </p:nvPicPr>
        <p:blipFill>
          <a:blip r:embed="rId3"/>
          <a:srcRect r="44527"/>
          <a:stretch>
            <a:fillRect/>
          </a:stretch>
        </p:blipFill>
        <p:spPr bwMode="auto">
          <a:xfrm>
            <a:off x="7656513" y="3273425"/>
            <a:ext cx="3924300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Google Shape;90;p1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836186">
            <a:off x="1028700" y="2509838"/>
            <a:ext cx="1804988" cy="180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2" name="Google Shape;91;p1"/>
          <p:cNvSpPr txBox="1">
            <a:spLocks noChangeArrowheads="1"/>
          </p:cNvSpPr>
          <p:nvPr/>
        </p:nvSpPr>
        <p:spPr bwMode="auto">
          <a:xfrm>
            <a:off x="8312150" y="6308725"/>
            <a:ext cx="29432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>
              <a:buClr>
                <a:srgbClr val="000000"/>
              </a:buClr>
              <a:buFont typeface="Arial" charset="0"/>
              <a:buNone/>
            </a:pPr>
            <a:r>
              <a:rPr lang="en-US" altLang="en-US" sz="2000" b="1">
                <a:latin typeface="Calibri" pitchFamily="34" charset="0"/>
                <a:cs typeface="Calibri" pitchFamily="34" charset="0"/>
                <a:sym typeface="Calibri" pitchFamily="34" charset="0"/>
              </a:rPr>
              <a:t>Ellyn Marciano 10 /2020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5163" y="5118100"/>
            <a:ext cx="3529012" cy="10334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0" hangingPunct="0">
              <a:defRPr/>
            </a:pPr>
            <a:endParaRPr lang="en-US" dirty="0"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Google Shape;295;p21"/>
          <p:cNvSpPr txBox="1">
            <a:spLocks noGrp="1" noChangeArrowheads="1"/>
          </p:cNvSpPr>
          <p:nvPr>
            <p:ph type="title"/>
          </p:nvPr>
        </p:nvSpPr>
        <p:spPr>
          <a:xfrm>
            <a:off x="566738" y="365125"/>
            <a:ext cx="11109325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MINISTRY LIST OF POSSIBLE TOPICS FOR PART A</a:t>
            </a:r>
          </a:p>
        </p:txBody>
      </p:sp>
      <p:sp>
        <p:nvSpPr>
          <p:cNvPr id="30722" name="Google Shape;296;p21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9A4E5ABE-C701-4B25-9229-DCD360D4DE37}" type="slidenum">
              <a:rPr lang="en-US" altLang="en-US" smtClean="0"/>
              <a:pPr>
                <a:buFont typeface="Arial" charset="0"/>
                <a:buNone/>
              </a:pPr>
              <a:t>10</a:t>
            </a:fld>
            <a:endParaRPr lang="en-US" altLang="en-US" smtClean="0"/>
          </a:p>
        </p:txBody>
      </p:sp>
      <p:sp>
        <p:nvSpPr>
          <p:cNvPr id="30723" name="Google Shape;297;p21"/>
          <p:cNvSpPr txBox="1">
            <a:spLocks noChangeArrowheads="1"/>
          </p:cNvSpPr>
          <p:nvPr/>
        </p:nvSpPr>
        <p:spPr bwMode="auto">
          <a:xfrm>
            <a:off x="685800" y="1593850"/>
            <a:ext cx="10990263" cy="485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>
              <a:buClr>
                <a:srgbClr val="000000"/>
              </a:buClr>
              <a:buSzPts val="3000"/>
              <a:buFont typeface="Arial" charset="0"/>
              <a:buNone/>
            </a:pPr>
            <a:r>
              <a:rPr lang="en-US" altLang="en-US" sz="3000"/>
              <a:t>Advertising ● Animals ● Education ● Fame and Celebrities ● Favorite Books and Movies ● Food ● Free Time Activities ● Friendship ● Future plans ● Games ● Health ● Hobbies and Habits / Routines ● Holidays and Customs ● Hometown ● Languages ● Music ● Personal Belongings ● Personal Strengths and Weaknesses ● Professional Ambitions ● Reflection on Personal Experiences ● Respect ● Role Models ● School ● Sports ● Suggesting Individual/ Community Change ● Technology ● Transportation ● Vacations ● Volunteering</a:t>
            </a:r>
          </a:p>
        </p:txBody>
      </p:sp>
      <p:pic>
        <p:nvPicPr>
          <p:cNvPr id="30724" name="Google Shape;298;p21">
            <a:hlinkClick r:id="rId3" action="ppaction://hlinksldjump"/>
          </p:cNvPr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83863" y="5365750"/>
            <a:ext cx="13525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Google Shape;379;p1"/>
          <p:cNvSpPr txBox="1">
            <a:spLocks noGrp="1" noChangeArrowheads="1"/>
          </p:cNvSpPr>
          <p:nvPr>
            <p:ph type="body" idx="1"/>
          </p:nvPr>
        </p:nvSpPr>
        <p:spPr>
          <a:xfrm>
            <a:off x="1851025" y="1335088"/>
            <a:ext cx="10340975" cy="4646612"/>
          </a:xfrm>
        </p:spPr>
        <p:txBody>
          <a:bodyPr/>
          <a:lstStyle/>
          <a:p>
            <a:pPr marL="1371600"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charset="0"/>
              <a:buNone/>
            </a:pPr>
            <a:r>
              <a:rPr lang="en-US" i="1" smtClean="0">
                <a:latin typeface="Arial" charset="0"/>
                <a:cs typeface="Arial" charset="0"/>
              </a:rPr>
              <a:t>These are </a:t>
            </a:r>
            <a:r>
              <a:rPr lang="en-US" b="1" i="1" smtClean="0">
                <a:latin typeface="Arial" charset="0"/>
                <a:cs typeface="Arial" charset="0"/>
              </a:rPr>
              <a:t>GENERALIZATIONS</a:t>
            </a:r>
            <a:r>
              <a:rPr lang="en-US" i="1" smtClean="0">
                <a:latin typeface="Arial" charset="0"/>
                <a:cs typeface="Arial" charset="0"/>
              </a:rPr>
              <a:t> of what students will be expected to do.  For a complete and detailed TOS, please refer to the official ministry </a:t>
            </a:r>
            <a:r>
              <a:rPr lang="en-US" i="1" smtClean="0">
                <a:latin typeface="Arial" charset="0"/>
                <a:cs typeface="Arial" charset="0"/>
                <a:hlinkClick r:id="rId3" action="ppaction://hlinkfile"/>
              </a:rPr>
              <a:t>Table of Specifications</a:t>
            </a:r>
            <a:r>
              <a:rPr lang="en-US" i="1" smtClean="0">
                <a:latin typeface="Arial" charset="0"/>
                <a:cs typeface="Arial" charset="0"/>
              </a:rPr>
              <a:t>.</a:t>
            </a:r>
          </a:p>
          <a:p>
            <a:pPr marL="1371600"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 charset="0"/>
              <a:buNone/>
            </a:pPr>
            <a:endParaRPr lang="en-US" i="1" smtClean="0">
              <a:latin typeface="Arial" charset="0"/>
              <a:cs typeface="Arial" charset="0"/>
            </a:endParaRPr>
          </a:p>
          <a:p>
            <a:pPr marL="914400" indent="-419100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endParaRPr lang="en-US" altLang="en-US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2770" name="Google Shape;380;p1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7127E900-939B-49ED-B983-144A5EB0A9B7}" type="slidenum">
              <a:rPr lang="en-US" altLang="en-US" smtClean="0"/>
              <a:pPr>
                <a:buFont typeface="Arial" charset="0"/>
                <a:buNone/>
              </a:pPr>
              <a:t>11</a:t>
            </a:fld>
            <a:endParaRPr lang="en-US" altLang="en-US" smtClean="0"/>
          </a:p>
        </p:txBody>
      </p:sp>
      <p:sp>
        <p:nvSpPr>
          <p:cNvPr id="32771" name="Google Shape;381;p1"/>
          <p:cNvSpPr txBox="1">
            <a:spLocks noGrp="1" noChangeArrowheads="1"/>
          </p:cNvSpPr>
          <p:nvPr>
            <p:ph type="title"/>
          </p:nvPr>
        </p:nvSpPr>
        <p:spPr>
          <a:xfrm>
            <a:off x="415925" y="136525"/>
            <a:ext cx="11714163" cy="1058863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000" b="1" smtClean="0">
                <a:latin typeface="Calibri" pitchFamily="34" charset="0"/>
                <a:cs typeface="Calibri" pitchFamily="34" charset="0"/>
                <a:sym typeface="Calibri" pitchFamily="34" charset="0"/>
              </a:rPr>
              <a:t>PART B</a:t>
            </a:r>
            <a:r>
              <a:rPr lang="en-US" altLang="en-US" sz="4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– </a:t>
            </a:r>
            <a:r>
              <a:rPr lang="en-US" altLang="en-US" sz="40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Answering questions </a:t>
            </a:r>
            <a:r>
              <a:rPr lang="en-US" altLang="en-US" sz="4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about your </a:t>
            </a:r>
            <a:r>
              <a:rPr lang="en-US" altLang="en-US" sz="4000" b="1" smtClean="0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PROJECT</a:t>
            </a:r>
            <a:endParaRPr lang="en-US" altLang="en-US" sz="40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2772" name="Google Shape;382;p1">
            <a:hlinkClick r:id="rId4" action="ppaction://hlinksldjump"/>
          </p:cNvPr>
          <p:cNvSpPr txBox="1">
            <a:spLocks noChangeArrowheads="1"/>
          </p:cNvSpPr>
          <p:nvPr/>
        </p:nvSpPr>
        <p:spPr bwMode="auto">
          <a:xfrm>
            <a:off x="1511300" y="6122988"/>
            <a:ext cx="9720263" cy="536575"/>
          </a:xfrm>
          <a:prstGeom prst="rect">
            <a:avLst/>
          </a:prstGeom>
          <a:solidFill>
            <a:srgbClr val="FFF2CC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sz="2000">
                <a:latin typeface="Calibri" pitchFamily="34" charset="0"/>
                <a:cs typeface="Calibri" pitchFamily="34" charset="0"/>
                <a:sym typeface="Calibri" pitchFamily="34" charset="0"/>
              </a:rPr>
              <a:t>MINISTRY LIST FOR POSSIBLE TOPICS FOR PART B</a:t>
            </a:r>
          </a:p>
        </p:txBody>
      </p:sp>
      <p:pic>
        <p:nvPicPr>
          <p:cNvPr id="32773" name="Picture 2" descr="Blue Curved Arrow Pointing Left - Curved Arrow Transparent PNG Image |  Transparent PNG Free Download on Seek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-1292693">
            <a:off x="10660063" y="4710113"/>
            <a:ext cx="13874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4" descr="BizOp.Org APP: Amazon.in: Appstore for Androi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229063">
            <a:off x="334963" y="2060575"/>
            <a:ext cx="2225675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Google Shape;379;p1"/>
          <p:cNvSpPr txBox="1">
            <a:spLocks noChangeArrowheads="1"/>
          </p:cNvSpPr>
          <p:nvPr/>
        </p:nvSpPr>
        <p:spPr bwMode="auto">
          <a:xfrm>
            <a:off x="1952625" y="1347788"/>
            <a:ext cx="10239375" cy="440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marL="914400" indent="-419100">
              <a:spcBef>
                <a:spcPts val="1000"/>
              </a:spcBef>
              <a:buClr>
                <a:srgbClr val="000000"/>
              </a:buClr>
              <a:buSzPts val="3000"/>
              <a:buFont typeface="Arial" charset="0"/>
              <a:buChar char="•"/>
            </a:pPr>
            <a:r>
              <a:rPr lang="en-US" altLang="en-US" sz="2400" i="1">
                <a:latin typeface="Calibri" pitchFamily="34" charset="0"/>
                <a:cs typeface="Calibri" pitchFamily="34" charset="0"/>
                <a:sym typeface="Calibri" pitchFamily="34" charset="0"/>
              </a:rPr>
              <a:t>You will turn in your written project according to your teacher’s instructions. Only your teacher will see and assess this work.</a:t>
            </a:r>
          </a:p>
          <a:p>
            <a:pPr marL="914400" indent="-419100">
              <a:buClr>
                <a:srgbClr val="000000"/>
              </a:buClr>
              <a:buSzPts val="3000"/>
              <a:buFont typeface="Arial" charset="0"/>
              <a:buChar char="•"/>
            </a:pPr>
            <a:r>
              <a:rPr lang="en-US" altLang="en-US" sz="300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You will NOT be allowed to bring any written or pre-recorded material to the exam!</a:t>
            </a:r>
          </a:p>
          <a:p>
            <a:pPr marL="914400" indent="-419100">
              <a:buClr>
                <a:srgbClr val="000000"/>
              </a:buClr>
              <a:buSzPts val="3000"/>
              <a:buFont typeface="Arial" charset="0"/>
              <a:buChar char="•"/>
            </a:pPr>
            <a:r>
              <a:rPr lang="en-US" altLang="en-US" sz="2000">
                <a:latin typeface="Calibri" pitchFamily="34" charset="0"/>
                <a:cs typeface="Calibri" pitchFamily="34" charset="0"/>
                <a:sym typeface="Calibri" pitchFamily="34" charset="0"/>
              </a:rPr>
              <a:t>You should know your topic well enough to:</a:t>
            </a:r>
          </a:p>
          <a:p>
            <a:pPr marL="1371600" lvl="1" indent="-342900">
              <a:buClr>
                <a:srgbClr val="000000"/>
              </a:buClr>
              <a:buSzPts val="1800"/>
              <a:buFont typeface="Arial" charset="0"/>
              <a:buChar char="•"/>
            </a:pPr>
            <a:r>
              <a:rPr lang="en-US" altLang="en-US" sz="2000">
                <a:latin typeface="Calibri" pitchFamily="34" charset="0"/>
                <a:cs typeface="Calibri" pitchFamily="34" charset="0"/>
                <a:sym typeface="Calibri" pitchFamily="34" charset="0"/>
              </a:rPr>
              <a:t>EXPLAIN, give examples, thoughts, opinions</a:t>
            </a:r>
          </a:p>
          <a:p>
            <a:pPr marL="1371600" lvl="1" indent="-342900">
              <a:buClr>
                <a:srgbClr val="000000"/>
              </a:buClr>
              <a:buSzPts val="1800"/>
              <a:buFont typeface="Arial" charset="0"/>
              <a:buChar char="•"/>
            </a:pPr>
            <a:r>
              <a:rPr lang="en-US" altLang="en-US" sz="2000">
                <a:latin typeface="Calibri" pitchFamily="34" charset="0"/>
                <a:cs typeface="Calibri" pitchFamily="34" charset="0"/>
                <a:sym typeface="Calibri" pitchFamily="34" charset="0"/>
              </a:rPr>
              <a:t>GIVE specific FACTS about your topic</a:t>
            </a:r>
          </a:p>
          <a:p>
            <a:pPr marL="1371600" lvl="1" indent="-342900">
              <a:buClr>
                <a:srgbClr val="000000"/>
              </a:buClr>
              <a:buSzPts val="1800"/>
              <a:buFont typeface="Arial" charset="0"/>
              <a:buChar char="•"/>
            </a:pPr>
            <a:r>
              <a:rPr lang="en-US" altLang="en-US" sz="2000">
                <a:latin typeface="Calibri" pitchFamily="34" charset="0"/>
                <a:cs typeface="Calibri" pitchFamily="34" charset="0"/>
                <a:sym typeface="Calibri" pitchFamily="34" charset="0"/>
              </a:rPr>
              <a:t>REFLECT on the work you did and what you learned.</a:t>
            </a:r>
          </a:p>
          <a:p>
            <a:pPr marL="1371600" lvl="1" indent="-342900" eaLnBrk="0" hangingPunct="0">
              <a:buClr>
                <a:srgbClr val="000000"/>
              </a:buClr>
              <a:buFont typeface="Arial" charset="0"/>
              <a:buNone/>
            </a:pPr>
            <a:endParaRPr lang="en-US" i="1"/>
          </a:p>
          <a:p>
            <a:pPr marL="1371600" lvl="1" indent="-342900" eaLnBrk="0" hangingPunct="0">
              <a:buClr>
                <a:srgbClr val="000000"/>
              </a:buClr>
              <a:buFont typeface="Arial" charset="0"/>
              <a:buNone/>
            </a:pPr>
            <a:r>
              <a:rPr lang="en-US" i="1"/>
              <a:t>These are </a:t>
            </a:r>
            <a:r>
              <a:rPr lang="en-US" b="1" i="1"/>
              <a:t>GENERALIZATIONS</a:t>
            </a:r>
            <a:r>
              <a:rPr lang="en-US" i="1"/>
              <a:t> of what students will be expected to do.  For a complete and detailed TOS, please refer to the official ministry </a:t>
            </a:r>
            <a:r>
              <a:rPr lang="en-US" i="1">
                <a:hlinkClick r:id="rId3" action="ppaction://hlinkfile"/>
              </a:rPr>
              <a:t>Table of Specifications</a:t>
            </a:r>
            <a:r>
              <a:rPr lang="en-US" i="1"/>
              <a:t>.</a:t>
            </a:r>
            <a:endParaRPr lang="en-US" altLang="en-US" sz="2000">
              <a:solidFill>
                <a:srgbClr val="FF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914400" indent="-419100">
              <a:buClr>
                <a:srgbClr val="000000"/>
              </a:buClr>
              <a:buSzPts val="1800"/>
              <a:buFont typeface="Arial" charset="0"/>
              <a:buNone/>
            </a:pPr>
            <a:r>
              <a:rPr lang="en-US" altLang="en-US" sz="200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*IMPORTANT NOTE!  </a:t>
            </a:r>
          </a:p>
          <a:p>
            <a:pPr marL="914400" indent="-419100">
              <a:buClr>
                <a:srgbClr val="000000"/>
              </a:buClr>
              <a:buSzPts val="1800"/>
              <a:buFont typeface="Arial" charset="0"/>
              <a:buNone/>
            </a:pPr>
            <a:r>
              <a:rPr lang="en-US" altLang="en-US">
                <a:latin typeface="Calibri" pitchFamily="34" charset="0"/>
                <a:cs typeface="Calibri" pitchFamily="34" charset="0"/>
                <a:sym typeface="Calibri" pitchFamily="34" charset="0"/>
              </a:rPr>
              <a:t>Even if you are </a:t>
            </a:r>
            <a:r>
              <a:rPr lang="en-US" altLang="en-US" b="1">
                <a:latin typeface="Calibri" pitchFamily="34" charset="0"/>
                <a:cs typeface="Calibri" pitchFamily="34" charset="0"/>
                <a:sym typeface="Calibri" pitchFamily="34" charset="0"/>
              </a:rPr>
              <a:t>NOT</a:t>
            </a:r>
            <a:r>
              <a:rPr lang="en-US" altLang="en-US">
                <a:latin typeface="Calibri" pitchFamily="34" charset="0"/>
                <a:cs typeface="Calibri" pitchFamily="34" charset="0"/>
                <a:sym typeface="Calibri" pitchFamily="34" charset="0"/>
              </a:rPr>
              <a:t> asked specifically about your project topic, you should begin with a sentence or two that states what you topic is about.</a:t>
            </a:r>
          </a:p>
          <a:p>
            <a:pPr marL="914400" indent="-419100">
              <a:buClr>
                <a:srgbClr val="000000"/>
              </a:buClr>
              <a:buSzPts val="1800"/>
              <a:buFont typeface="Arial" charset="0"/>
              <a:buNone/>
            </a:pPr>
            <a:endParaRPr lang="en-US" altLang="en-US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Google Shape;343;p24"/>
          <p:cNvSpPr txBox="1">
            <a:spLocks noGrp="1" noChangeArrowheads="1"/>
          </p:cNvSpPr>
          <p:nvPr>
            <p:ph type="title"/>
          </p:nvPr>
        </p:nvSpPr>
        <p:spPr>
          <a:xfrm>
            <a:off x="530225" y="365125"/>
            <a:ext cx="11150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MINISTRY LIST OF POSSIBLE TOPICS FOR PART B</a:t>
            </a:r>
          </a:p>
        </p:txBody>
      </p:sp>
      <p:sp>
        <p:nvSpPr>
          <p:cNvPr id="34818" name="Google Shape;344;p24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ECBA01C4-15E3-42E6-A4BD-FEF6E15305A7}" type="slidenum">
              <a:rPr lang="en-US" altLang="en-US" smtClean="0"/>
              <a:pPr>
                <a:buFont typeface="Arial" charset="0"/>
                <a:buNone/>
              </a:pPr>
              <a:t>12</a:t>
            </a:fld>
            <a:endParaRPr lang="en-US" altLang="en-US" smtClean="0"/>
          </a:p>
        </p:txBody>
      </p:sp>
      <p:sp>
        <p:nvSpPr>
          <p:cNvPr id="34819" name="Google Shape;345;p24"/>
          <p:cNvSpPr txBox="1">
            <a:spLocks noChangeArrowheads="1"/>
          </p:cNvSpPr>
          <p:nvPr/>
        </p:nvSpPr>
        <p:spPr bwMode="auto">
          <a:xfrm>
            <a:off x="530225" y="1489075"/>
            <a:ext cx="11287125" cy="470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3000"/>
              <a:buFont typeface="Arial" charset="0"/>
              <a:buNone/>
            </a:pPr>
            <a:r>
              <a:rPr lang="en-US" altLang="en-US" sz="3000">
                <a:solidFill>
                  <a:schemeClr val="tx1"/>
                </a:solidFill>
              </a:rPr>
              <a:t>Topic and reason for choice </a:t>
            </a:r>
            <a:r>
              <a:rPr lang="en-US" altLang="en-US" sz="3000"/>
              <a:t>●What was learned ●What you wanted to learn ●Learning skills improved ●Interesting facts learned ●Surprising information ●Future use of information ●Redoing it if opportunity arose ●Topic related to literary piece ●Further studies ●How the project influenced them ●How the project helped them understand the literary text better</a:t>
            </a:r>
          </a:p>
          <a:p>
            <a:pPr algn="ctr">
              <a:buClr>
                <a:srgbClr val="000000"/>
              </a:buClr>
              <a:buSzPts val="3000"/>
              <a:buFont typeface="Arial" charset="0"/>
              <a:buNone/>
            </a:pPr>
            <a:r>
              <a:rPr lang="en-US" altLang="en-US" sz="3000"/>
              <a:t> </a:t>
            </a:r>
            <a:r>
              <a:rPr lang="en-US" altLang="en-US" sz="3000" i="1" u="sng">
                <a:solidFill>
                  <a:schemeClr val="tx1"/>
                </a:solidFill>
              </a:rPr>
              <a:t>Reflections on:</a:t>
            </a:r>
            <a:r>
              <a:rPr lang="en-US" altLang="en-US" sz="3000" i="1">
                <a:solidFill>
                  <a:schemeClr val="tx1"/>
                </a:solidFill>
              </a:rPr>
              <a:t> </a:t>
            </a:r>
            <a:r>
              <a:rPr lang="en-US" altLang="en-US" sz="3000"/>
              <a:t>●Challenges of the work ●Teamwork vs Individual work ●Finding information on the topic ●Writing up their project ●Learning and language skills ●Personal achievement and  feelings </a:t>
            </a:r>
            <a:endParaRPr lang="en-US" altLang="en-US" sz="3000">
              <a:solidFill>
                <a:schemeClr val="tx1"/>
              </a:solidFill>
            </a:endParaRPr>
          </a:p>
        </p:txBody>
      </p:sp>
      <p:pic>
        <p:nvPicPr>
          <p:cNvPr id="34820" name="Google Shape;346;p24">
            <a:hlinkClick r:id="rId3" action="ppaction://hlinksldjump"/>
          </p:cNvPr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05925" y="5730875"/>
            <a:ext cx="13525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Google Shape;183;p9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b="1" smtClean="0">
                <a:latin typeface="Calibri" pitchFamily="34" charset="0"/>
                <a:cs typeface="Calibri" pitchFamily="34" charset="0"/>
                <a:sym typeface="Calibri" pitchFamily="34" charset="0"/>
              </a:rPr>
              <a:t>PART B</a:t>
            </a: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- Here are some sample questions you may be asked about your project.*</a:t>
            </a:r>
          </a:p>
        </p:txBody>
      </p:sp>
      <p:sp>
        <p:nvSpPr>
          <p:cNvPr id="36866" name="Google Shape;184;p9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0697E288-076E-4B53-A3D5-39A9D59D02EA}" type="slidenum">
              <a:rPr lang="en-US" altLang="en-US" smtClean="0"/>
              <a:pPr>
                <a:buFont typeface="Arial" charset="0"/>
                <a:buNone/>
              </a:pPr>
              <a:t>13</a:t>
            </a:fld>
            <a:endParaRPr lang="en-US" altLang="en-US" smtClean="0"/>
          </a:p>
        </p:txBody>
      </p:sp>
      <p:sp>
        <p:nvSpPr>
          <p:cNvPr id="36867" name="Google Shape;190;p9"/>
          <p:cNvSpPr txBox="1">
            <a:spLocks noChangeArrowheads="1"/>
          </p:cNvSpPr>
          <p:nvPr/>
        </p:nvSpPr>
        <p:spPr bwMode="auto">
          <a:xfrm>
            <a:off x="8183563" y="1963738"/>
            <a:ext cx="3170237" cy="1565275"/>
          </a:xfrm>
          <a:prstGeom prst="rect">
            <a:avLst/>
          </a:prstGeom>
          <a:noFill/>
          <a:ln w="9525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2400"/>
              <a:buFont typeface="Arial" charset="0"/>
              <a:buNone/>
            </a:pPr>
            <a:r>
              <a:rPr lang="en-US" altLang="en-US" sz="24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NOTE! </a:t>
            </a:r>
            <a:r>
              <a:rPr lang="en-US" altLang="en-US" sz="2400">
                <a:latin typeface="Calibri" pitchFamily="34" charset="0"/>
                <a:cs typeface="Calibri" pitchFamily="34" charset="0"/>
                <a:sym typeface="Calibri" pitchFamily="34" charset="0"/>
              </a:rPr>
              <a:t>You will </a:t>
            </a:r>
            <a:r>
              <a:rPr lang="en-US" altLang="en-US" sz="2400" b="1" u="sng">
                <a:latin typeface="Calibri" pitchFamily="34" charset="0"/>
                <a:cs typeface="Calibri" pitchFamily="34" charset="0"/>
                <a:sym typeface="Calibri" pitchFamily="34" charset="0"/>
              </a:rPr>
              <a:t>HEAR</a:t>
            </a:r>
            <a:r>
              <a:rPr lang="en-US" altLang="en-US" sz="2400">
                <a:latin typeface="Calibri" pitchFamily="34" charset="0"/>
                <a:cs typeface="Calibri" pitchFamily="34" charset="0"/>
                <a:sym typeface="Calibri" pitchFamily="34" charset="0"/>
              </a:rPr>
              <a:t> the questions and you will </a:t>
            </a:r>
            <a:r>
              <a:rPr lang="en-US" altLang="en-US" sz="2400" u="sng">
                <a:latin typeface="Calibri" pitchFamily="34" charset="0"/>
                <a:cs typeface="Calibri" pitchFamily="34" charset="0"/>
                <a:sym typeface="Calibri" pitchFamily="34" charset="0"/>
              </a:rPr>
              <a:t>SEE key words only!</a:t>
            </a:r>
          </a:p>
        </p:txBody>
      </p:sp>
      <p:pic>
        <p:nvPicPr>
          <p:cNvPr id="3" name="unCSBmAoT40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38200" y="1963738"/>
            <a:ext cx="3316288" cy="18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_FIOQOb9_qs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4510088" y="1963738"/>
            <a:ext cx="3317875" cy="18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K7Dxi_XizX0?feature=oembed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38200" y="4148138"/>
            <a:ext cx="334645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8h4uppZvZG8?feature=oembed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4510088" y="4148138"/>
            <a:ext cx="3317875" cy="186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Google Shape;190;p9"/>
          <p:cNvSpPr txBox="1">
            <a:spLocks noChangeArrowheads="1"/>
          </p:cNvSpPr>
          <p:nvPr/>
        </p:nvSpPr>
        <p:spPr bwMode="auto">
          <a:xfrm>
            <a:off x="8183563" y="4159250"/>
            <a:ext cx="3170237" cy="2430463"/>
          </a:xfrm>
          <a:prstGeom prst="rect">
            <a:avLst/>
          </a:prstGeom>
          <a:noFill/>
          <a:ln w="9525">
            <a:solidFill>
              <a:srgbClr val="CC0000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2400"/>
              <a:buFont typeface="Arial" charset="0"/>
              <a:buNone/>
            </a:pPr>
            <a:r>
              <a:rPr lang="en-US" altLang="en-US" sz="24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NOTE! </a:t>
            </a:r>
            <a:r>
              <a:rPr lang="en-US" altLang="en-US" sz="2400">
                <a:latin typeface="Calibri" pitchFamily="34" charset="0"/>
                <a:cs typeface="Calibri" pitchFamily="34" charset="0"/>
                <a:sym typeface="Calibri" pitchFamily="34" charset="0"/>
              </a:rPr>
              <a:t>Some question sets do not specifically ask you about your topic.  You should still state what your topic is at the beginning.</a:t>
            </a:r>
            <a:endParaRPr lang="en-US" altLang="en-US" sz="2400" u="sng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Google Shape;196;p10"/>
          <p:cNvSpPr txBox="1">
            <a:spLocks noChangeArrowheads="1"/>
          </p:cNvSpPr>
          <p:nvPr/>
        </p:nvSpPr>
        <p:spPr bwMode="auto">
          <a:xfrm>
            <a:off x="1719263" y="5683250"/>
            <a:ext cx="86677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>
            <a:spAutoFit/>
          </a:bodyPr>
          <a:lstStyle/>
          <a:p>
            <a:pPr algn="ctr">
              <a:buClr>
                <a:srgbClr val="000000"/>
              </a:buClr>
              <a:buSzPts val="3200"/>
              <a:buFont typeface="Arial" charset="0"/>
              <a:buNone/>
            </a:pPr>
            <a:r>
              <a:rPr lang="en-US" altLang="en-US" sz="3200" u="sng">
                <a:solidFill>
                  <a:srgbClr val="2F5496"/>
                </a:solidFill>
                <a:latin typeface="Calibri" pitchFamily="34" charset="0"/>
                <a:cs typeface="Calibri" pitchFamily="34" charset="0"/>
                <a:sym typeface="Calibri" pitchFamily="34" charset="0"/>
                <a:hlinkClick r:id="rId3"/>
              </a:rPr>
              <a:t>SOME SAMPLE CLIPS AND TIPS FOR PART C</a:t>
            </a:r>
            <a:r>
              <a:rPr lang="en-US" altLang="en-US" sz="3200">
                <a:solidFill>
                  <a:srgbClr val="2F5496"/>
                </a:solidFill>
                <a:latin typeface="Calibri" pitchFamily="34" charset="0"/>
                <a:cs typeface="Calibri" pitchFamily="34" charset="0"/>
                <a:sym typeface="Calibri" pitchFamily="34" charset="0"/>
                <a:hlinkClick r:id="rId3"/>
              </a:rPr>
              <a:t> *</a:t>
            </a:r>
            <a:endParaRPr lang="en-US" altLang="en-US" sz="3200">
              <a:solidFill>
                <a:srgbClr val="2F549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8914" name="Google Shape;198;p10"/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838200" y="844550"/>
            <a:ext cx="10515600" cy="13255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SzPts val="4000"/>
              <a:buFont typeface="Calibri" pitchFamily="34" charset="0"/>
              <a:buNone/>
            </a:pPr>
            <a:r>
              <a:rPr lang="en-US" altLang="en-US" sz="4000" b="1" smtClean="0">
                <a:latin typeface="Calibri" pitchFamily="34" charset="0"/>
                <a:cs typeface="Calibri" pitchFamily="34" charset="0"/>
                <a:sym typeface="Calibri" pitchFamily="34" charset="0"/>
              </a:rPr>
              <a:t>PART C </a:t>
            </a:r>
            <a:r>
              <a:rPr lang="en-US" altLang="en-US" sz="36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– WATCH A CLIP AND ANSWER TWO QUESTIONS ABOUT IT.</a:t>
            </a:r>
            <a:endParaRPr lang="en-US" altLang="en-US" sz="4400" smtClean="0">
              <a:solidFill>
                <a:schemeClr val="bg1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8915" name="Google Shape;199;p10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44850" y="2322513"/>
            <a:ext cx="5702300" cy="320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6" name="Google Shape;200;p10">
            <a:hlinkClick r:id="rId3"/>
          </p:cNvPr>
          <p:cNvSpPr txBox="1">
            <a:spLocks noChangeArrowheads="1"/>
          </p:cNvSpPr>
          <p:nvPr/>
        </p:nvSpPr>
        <p:spPr bwMode="auto">
          <a:xfrm>
            <a:off x="4379913" y="6218238"/>
            <a:ext cx="414020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>
                <a:latin typeface="Calibri" pitchFamily="34" charset="0"/>
                <a:cs typeface="Calibri" pitchFamily="34" charset="0"/>
                <a:sym typeface="Calibri" pitchFamily="34" charset="0"/>
              </a:rPr>
              <a:t>From the REED googlesite; Adele Raemer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Google Shape;205;p11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IN PART C YOU WILL BE EXPECTED TO...</a:t>
            </a:r>
          </a:p>
        </p:txBody>
      </p:sp>
      <p:sp>
        <p:nvSpPr>
          <p:cNvPr id="40962" name="Google Shape;206;p11"/>
          <p:cNvSpPr txBox="1">
            <a:spLocks noGrp="1" noChangeArrowheads="1"/>
          </p:cNvSpPr>
          <p:nvPr>
            <p:ph type="body" idx="1"/>
          </p:nvPr>
        </p:nvSpPr>
        <p:spPr>
          <a:xfrm>
            <a:off x="1811338" y="1836738"/>
            <a:ext cx="4116387" cy="342265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</a:pPr>
            <a:r>
              <a:rPr lang="en-US" altLang="en-US" sz="2800" b="1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FIRST QUESTION: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</a:pPr>
            <a:r>
              <a:rPr lang="en-US" altLang="en-US" sz="28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REACT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DESCRIBE IN SEQUENCE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GIVE DETAILS</a:t>
            </a:r>
          </a:p>
        </p:txBody>
      </p:sp>
      <p:sp>
        <p:nvSpPr>
          <p:cNvPr id="40963" name="Google Shape;207;p11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52ABA477-D2CA-48B3-BE50-63D9E94D2230}" type="slidenum">
              <a:rPr lang="en-US" altLang="en-US" smtClean="0"/>
              <a:pPr>
                <a:buFont typeface="Arial" charset="0"/>
                <a:buNone/>
              </a:pPr>
              <a:t>15</a:t>
            </a:fld>
            <a:endParaRPr lang="en-US" altLang="en-US" smtClean="0"/>
          </a:p>
        </p:txBody>
      </p:sp>
      <p:sp>
        <p:nvSpPr>
          <p:cNvPr id="41988" name="Google Shape;208;p11"/>
          <p:cNvSpPr txBox="1">
            <a:spLocks noGrp="1" noChangeArrowheads="1"/>
          </p:cNvSpPr>
          <p:nvPr>
            <p:ph type="body" idx="1"/>
          </p:nvPr>
        </p:nvSpPr>
        <p:spPr>
          <a:xfrm>
            <a:off x="6096000" y="1774825"/>
            <a:ext cx="5191125" cy="3422650"/>
          </a:xfrm>
        </p:spPr>
        <p:txBody>
          <a:bodyPr/>
          <a:lstStyle/>
          <a:p>
            <a:pPr marL="114300" indent="0" eaLnBrk="1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buFont typeface="Arial" charset="0"/>
              <a:buNone/>
              <a:defRPr/>
            </a:pPr>
            <a:r>
              <a:rPr lang="en-US" altLang="en-US" sz="2800" b="1" dirty="0">
                <a:solidFill>
                  <a:srgbClr val="C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SECOND QUESTION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defRPr/>
            </a:pPr>
            <a:r>
              <a:rPr lang="en-US" altLang="en-US" sz="2800" dirty="0">
                <a:latin typeface="Calibri" pitchFamily="34" charset="0"/>
                <a:cs typeface="Calibri" pitchFamily="34" charset="0"/>
                <a:sym typeface="Calibri" pitchFamily="34" charset="0"/>
              </a:rPr>
              <a:t>MAKE SUGGESTIONS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defRPr/>
            </a:pPr>
            <a:r>
              <a:rPr lang="en-US" altLang="en-US" sz="2800" dirty="0">
                <a:latin typeface="Calibri" pitchFamily="34" charset="0"/>
                <a:cs typeface="Calibri" pitchFamily="34" charset="0"/>
                <a:sym typeface="Calibri" pitchFamily="34" charset="0"/>
              </a:rPr>
              <a:t>GIVE OPINIONS / ORIGINAL IDEAS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defRPr/>
            </a:pPr>
            <a:r>
              <a:rPr lang="en-US" altLang="en-US" sz="2800" dirty="0">
                <a:latin typeface="Calibri" pitchFamily="34" charset="0"/>
                <a:cs typeface="Calibri" pitchFamily="34" charset="0"/>
                <a:sym typeface="Calibri" pitchFamily="34" charset="0"/>
              </a:rPr>
              <a:t>EXPLAIN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rgbClr val="000000"/>
              </a:buClr>
              <a:defRPr/>
            </a:pPr>
            <a:endParaRPr lang="en-US" altLang="en-US" sz="2800" dirty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0965" name="TextBox 9"/>
          <p:cNvSpPr txBox="1">
            <a:spLocks noChangeArrowheads="1"/>
          </p:cNvSpPr>
          <p:nvPr/>
        </p:nvSpPr>
        <p:spPr bwMode="auto">
          <a:xfrm>
            <a:off x="1647825" y="4989513"/>
            <a:ext cx="8896350" cy="101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0" hangingPunct="0"/>
            <a:r>
              <a:rPr lang="en-US" sz="2000" i="1"/>
              <a:t>These are </a:t>
            </a:r>
            <a:r>
              <a:rPr lang="en-US" sz="2000" b="1" i="1"/>
              <a:t>GENERALIZATIONS</a:t>
            </a:r>
            <a:r>
              <a:rPr lang="en-US" sz="2000" i="1"/>
              <a:t> of what students will be expected to do.  For a complete and detailed TOS, please refer to the official ministry </a:t>
            </a:r>
            <a:r>
              <a:rPr lang="en-US" sz="2000" i="1">
                <a:hlinkClick r:id="rId3" action="ppaction://hlinkfile"/>
              </a:rPr>
              <a:t>Table of Specifications</a:t>
            </a:r>
            <a:r>
              <a:rPr lang="en-US" sz="2000" i="1"/>
              <a:t>.</a:t>
            </a:r>
          </a:p>
        </p:txBody>
      </p:sp>
      <p:pic>
        <p:nvPicPr>
          <p:cNvPr id="40966" name="Picture 2" descr="C In PNG | Web Icons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-1002497">
            <a:off x="0" y="2441575"/>
            <a:ext cx="2720975" cy="272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Google Shape;215;p12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WHAT WILL THE EXAM LOOK LIKE?</a:t>
            </a:r>
          </a:p>
        </p:txBody>
      </p:sp>
      <p:sp>
        <p:nvSpPr>
          <p:cNvPr id="43010" name="Google Shape;216;p12"/>
          <p:cNvSpPr txBox="1"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515600" cy="1200150"/>
          </a:xfrm>
        </p:spPr>
        <p:txBody>
          <a:bodyPr/>
          <a:lstStyle/>
          <a:p>
            <a:pPr marL="0" indent="0" eaLnBrk="1" hangingPunct="1">
              <a:spcAft>
                <a:spcPct val="0"/>
              </a:spcAft>
              <a:buClr>
                <a:srgbClr val="000000"/>
              </a:buClr>
              <a:buFont typeface="Arial" charset="0"/>
              <a:buNone/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An animated character, ALFIE will give you instructions along the way and tell you what you will need to do for each part.</a:t>
            </a:r>
          </a:p>
        </p:txBody>
      </p:sp>
      <p:sp>
        <p:nvSpPr>
          <p:cNvPr id="43011" name="Google Shape;217;p12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4BC750B0-5427-4875-922A-A903384B6F05}" type="slidenum">
              <a:rPr lang="en-US" altLang="en-US" smtClean="0"/>
              <a:pPr>
                <a:buFont typeface="Arial" charset="0"/>
                <a:buNone/>
              </a:pPr>
              <a:t>16</a:t>
            </a:fld>
            <a:endParaRPr lang="en-US" altLang="en-US" smtClean="0"/>
          </a:p>
        </p:txBody>
      </p:sp>
      <p:pic>
        <p:nvPicPr>
          <p:cNvPr id="43012" name="Google Shape;218;p12"/>
          <p:cNvPicPr preferRelativeResize="0">
            <a:picLocks noChangeAspect="1" noChangeArrowheads="1"/>
          </p:cNvPicPr>
          <p:nvPr/>
        </p:nvPicPr>
        <p:blipFill>
          <a:blip r:embed="rId3"/>
          <a:srcRect l="22781" t="24808" r="23964" b="13013"/>
          <a:stretch>
            <a:fillRect/>
          </a:stretch>
        </p:blipFill>
        <p:spPr bwMode="auto">
          <a:xfrm>
            <a:off x="6165850" y="3025775"/>
            <a:ext cx="4545013" cy="298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Google Shape;219;p12"/>
          <p:cNvPicPr preferRelativeResize="0">
            <a:picLocks noChangeAspect="1" noChangeArrowheads="1"/>
          </p:cNvPicPr>
          <p:nvPr/>
        </p:nvPicPr>
        <p:blipFill>
          <a:blip r:embed="rId4"/>
          <a:srcRect l="21835" t="28168" r="23021" b="13016"/>
          <a:stretch>
            <a:fillRect/>
          </a:stretch>
        </p:blipFill>
        <p:spPr bwMode="auto">
          <a:xfrm>
            <a:off x="1028700" y="3094038"/>
            <a:ext cx="4741863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Google Shape;224;p13"/>
          <p:cNvSpPr txBox="1">
            <a:spLocks noGrp="1" noChangeArrowheads="1"/>
          </p:cNvSpPr>
          <p:nvPr>
            <p:ph type="title"/>
          </p:nvPr>
        </p:nvSpPr>
        <p:spPr>
          <a:xfrm>
            <a:off x="396875" y="365125"/>
            <a:ext cx="11252200" cy="1325563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1. Alfie gives you general instructions for the exam.</a:t>
            </a:r>
          </a:p>
        </p:txBody>
      </p:sp>
      <p:sp>
        <p:nvSpPr>
          <p:cNvPr id="45058" name="Google Shape;225;p13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FB051EF3-3104-4C25-80F0-1B6658D4C488}" type="slidenum">
              <a:rPr lang="en-US" altLang="en-US" smtClean="0"/>
              <a:pPr>
                <a:buFont typeface="Arial" charset="0"/>
                <a:buNone/>
              </a:pPr>
              <a:t>17</a:t>
            </a:fld>
            <a:endParaRPr lang="en-US" altLang="en-US" smtClean="0"/>
          </a:p>
        </p:txBody>
      </p:sp>
      <p:pic>
        <p:nvPicPr>
          <p:cNvPr id="2" name="D6Lgsgjg4yA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265363" y="1760538"/>
            <a:ext cx="7661275" cy="43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Google Shape;231;p14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2. </a:t>
            </a:r>
            <a:r>
              <a:rPr lang="en-US" altLang="en-US" sz="4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YOU WILL HAVE A CHANCE TO </a:t>
            </a:r>
            <a:r>
              <a:rPr lang="en-US" altLang="en-US" sz="40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RECORD A FEW SENTENCES ABOUT YOURSELF FOR PRACTICE</a:t>
            </a:r>
            <a:endParaRPr lang="en-US" altLang="en-US" sz="4400" smtClean="0">
              <a:solidFill>
                <a:schemeClr val="tx1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7106" name="Google Shape;232;p14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5A0892FD-4F1C-4642-9B28-2938C66CB09B}" type="slidenum">
              <a:rPr lang="en-US" altLang="en-US" smtClean="0"/>
              <a:pPr>
                <a:buFont typeface="Arial" charset="0"/>
                <a:buNone/>
              </a:pPr>
              <a:t>18</a:t>
            </a:fld>
            <a:endParaRPr lang="en-US" altLang="en-US" smtClean="0"/>
          </a:p>
        </p:txBody>
      </p:sp>
      <p:pic>
        <p:nvPicPr>
          <p:cNvPr id="47107" name="Google Shape;233;p14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6813" y="2376488"/>
            <a:ext cx="7318375" cy="411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Google Shape;238;p15"/>
          <p:cNvSpPr txBox="1">
            <a:spLocks noGrp="1" noChangeArrowheads="1"/>
          </p:cNvSpPr>
          <p:nvPr>
            <p:ph type="title"/>
          </p:nvPr>
        </p:nvSpPr>
        <p:spPr>
          <a:xfrm>
            <a:off x="1331913" y="285750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3. BEGIN PART A - </a:t>
            </a:r>
            <a:b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Choose ONE set of questions to answer</a:t>
            </a:r>
          </a:p>
        </p:txBody>
      </p:sp>
      <p:sp>
        <p:nvSpPr>
          <p:cNvPr id="49154" name="Google Shape;239;p15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B7504852-E02E-4C0F-8FA8-BCB4DD69BD71}" type="slidenum">
              <a:rPr lang="en-US" altLang="en-US" smtClean="0"/>
              <a:pPr>
                <a:buFont typeface="Arial" charset="0"/>
                <a:buNone/>
              </a:pPr>
              <a:t>19</a:t>
            </a:fld>
            <a:endParaRPr lang="en-US" altLang="en-US" smtClean="0"/>
          </a:p>
        </p:txBody>
      </p:sp>
      <p:sp>
        <p:nvSpPr>
          <p:cNvPr id="49155" name="Google Shape;242;p15"/>
          <p:cNvSpPr txBox="1">
            <a:spLocks noChangeArrowheads="1"/>
          </p:cNvSpPr>
          <p:nvPr/>
        </p:nvSpPr>
        <p:spPr bwMode="auto">
          <a:xfrm>
            <a:off x="6096000" y="1970088"/>
            <a:ext cx="2000250" cy="1146175"/>
          </a:xfrm>
          <a:prstGeom prst="rect">
            <a:avLst/>
          </a:prstGeom>
          <a:solidFill>
            <a:srgbClr val="FFF2CC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>
                <a:latin typeface="Calibri" pitchFamily="34" charset="0"/>
                <a:cs typeface="Calibri" pitchFamily="34" charset="0"/>
                <a:sym typeface="Calibri" pitchFamily="34" charset="0"/>
              </a:rPr>
              <a:t>THEN CHOOSE </a:t>
            </a:r>
            <a:r>
              <a:rPr lang="en-US" altLang="en-US" b="1" u="sng">
                <a:latin typeface="Calibri" pitchFamily="34" charset="0"/>
                <a:cs typeface="Calibri" pitchFamily="34" charset="0"/>
                <a:sym typeface="Calibri" pitchFamily="34" charset="0"/>
              </a:rPr>
              <a:t>ONE</a:t>
            </a:r>
            <a:r>
              <a:rPr lang="en-US" altLang="en-US">
                <a:latin typeface="Calibri" pitchFamily="34" charset="0"/>
                <a:cs typeface="Calibri" pitchFamily="34" charset="0"/>
                <a:sym typeface="Calibri" pitchFamily="34" charset="0"/>
              </a:rPr>
              <a:t> SET TO ANSWER.</a:t>
            </a:r>
          </a:p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>
                <a:latin typeface="Calibri" pitchFamily="34" charset="0"/>
                <a:cs typeface="Calibri" pitchFamily="34" charset="0"/>
                <a:sym typeface="Calibri" pitchFamily="34" charset="0"/>
              </a:rPr>
              <a:t>YOU MUST ANSWER</a:t>
            </a:r>
            <a:r>
              <a:rPr lang="en-US" altLang="en-US" b="1" u="sng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ALL</a:t>
            </a:r>
            <a:r>
              <a:rPr lang="en-US" altLang="en-US">
                <a:latin typeface="Calibri" pitchFamily="34" charset="0"/>
                <a:cs typeface="Calibri" pitchFamily="34" charset="0"/>
                <a:sym typeface="Calibri" pitchFamily="34" charset="0"/>
              </a:rPr>
              <a:t> OF THE QUESTIONS IN THE SET!</a:t>
            </a:r>
          </a:p>
        </p:txBody>
      </p:sp>
      <p:sp>
        <p:nvSpPr>
          <p:cNvPr id="49156" name="Google Shape;243;p15"/>
          <p:cNvSpPr txBox="1">
            <a:spLocks noChangeArrowheads="1"/>
          </p:cNvSpPr>
          <p:nvPr/>
        </p:nvSpPr>
        <p:spPr bwMode="auto">
          <a:xfrm>
            <a:off x="1474788" y="2039938"/>
            <a:ext cx="2001837" cy="1004887"/>
          </a:xfrm>
          <a:prstGeom prst="rect">
            <a:avLst/>
          </a:prstGeom>
          <a:solidFill>
            <a:srgbClr val="FFF2CC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>
                <a:latin typeface="Calibri" pitchFamily="34" charset="0"/>
                <a:cs typeface="Calibri" pitchFamily="34" charset="0"/>
                <a:sym typeface="Calibri" pitchFamily="34" charset="0"/>
              </a:rPr>
              <a:t>LISTEN TO BOTH SETS OF QUESTIONS. THIS WILL TAKE ABOUT 20 SECONDS EACH.</a:t>
            </a:r>
          </a:p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endParaRPr lang="en-US" altLang="en-US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5" name="A6gyH4KtC5Q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6096000" y="3624263"/>
            <a:ext cx="4327525" cy="243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LBfCbDO7eJU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474788" y="3624263"/>
            <a:ext cx="4327525" cy="243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Number Placeholder 1"/>
          <p:cNvSpPr>
            <a:spLocks noGrp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7B2F3B32-84C3-4563-8D34-81348BF7EBCD}" type="slidenum">
              <a:rPr lang="en-US" altLang="en-US" smtClean="0"/>
              <a:pPr>
                <a:buFont typeface="Arial" charset="0"/>
                <a:buNone/>
              </a:pPr>
              <a:t>2</a:t>
            </a:fld>
            <a:endParaRPr lang="en-US" altLang="en-US" smtClean="0"/>
          </a:p>
        </p:txBody>
      </p:sp>
      <p:sp>
        <p:nvSpPr>
          <p:cNvPr id="16386" name="TextBox 2"/>
          <p:cNvSpPr txBox="1">
            <a:spLocks noChangeArrowheads="1"/>
          </p:cNvSpPr>
          <p:nvPr/>
        </p:nvSpPr>
        <p:spPr bwMode="auto">
          <a:xfrm>
            <a:off x="566738" y="690563"/>
            <a:ext cx="10893425" cy="432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 u="sng"/>
              <a:t>IMPORTANT NOTE! </a:t>
            </a:r>
          </a:p>
          <a:p>
            <a:pPr eaLnBrk="0" hangingPunct="0"/>
            <a:endParaRPr lang="en-US" sz="2400" b="1" u="sng">
              <a:solidFill>
                <a:schemeClr val="accent2"/>
              </a:solidFill>
            </a:endParaRPr>
          </a:p>
          <a:p>
            <a:pPr eaLnBrk="0" hangingPunct="0"/>
            <a:r>
              <a:rPr lang="en-US" sz="2800">
                <a:solidFill>
                  <a:srgbClr val="C00000"/>
                </a:solidFill>
              </a:rPr>
              <a:t>There are now differences in the assessment criteria and module numbers for 4 and 5 pointers, so make note of these differences.</a:t>
            </a:r>
          </a:p>
          <a:p>
            <a:pPr eaLnBrk="0" hangingPunct="0"/>
            <a:r>
              <a:rPr lang="en-US" sz="2800">
                <a:solidFill>
                  <a:srgbClr val="C00000"/>
                </a:solidFill>
              </a:rPr>
              <a:t>Semel She’elon 4 points: 16487    5 points: 16587</a:t>
            </a:r>
          </a:p>
          <a:p>
            <a:pPr eaLnBrk="0" hangingPunct="0"/>
            <a:r>
              <a:rPr lang="en-US" sz="2800">
                <a:solidFill>
                  <a:srgbClr val="C00000"/>
                </a:solidFill>
              </a:rPr>
              <a:t>Semel She’elon for the PILOT E COBE: 4 points 16486, 5 points 16586 </a:t>
            </a:r>
            <a:r>
              <a:rPr lang="en-US" sz="2400">
                <a:solidFill>
                  <a:srgbClr val="C00000"/>
                </a:solidFill>
              </a:rPr>
              <a:t>*(Note: For part C, in the pilot, clips include speaking).</a:t>
            </a:r>
            <a:endParaRPr lang="en-US" sz="2800">
              <a:solidFill>
                <a:srgbClr val="C00000"/>
              </a:solidFill>
            </a:endParaRPr>
          </a:p>
          <a:p>
            <a:pPr eaLnBrk="0" hangingPunct="0"/>
            <a:endParaRPr lang="en-US" sz="1800"/>
          </a:p>
          <a:p>
            <a:pPr eaLnBrk="0" hangingPunct="0"/>
            <a:r>
              <a:rPr lang="en-US" sz="2400"/>
              <a:t>The 2019 simulation is available and downloadable from the ministry site, but be aware that there have been some changes in the exam and it is not entirely up-to-date. (For one thing…there are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>
                <a:solidFill>
                  <a:schemeClr val="tx1"/>
                </a:solidFill>
              </a:rPr>
              <a:t>fewer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/>
              <a:t>questions in each question set).  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3190875" y="227013"/>
            <a:ext cx="58102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/>
              <a:t>Guidelines for Teachers:</a:t>
            </a:r>
          </a:p>
        </p:txBody>
      </p:sp>
      <p:pic>
        <p:nvPicPr>
          <p:cNvPr id="16388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068"/>
          <a:stretch>
            <a:fillRect/>
          </a:stretch>
        </p:blipFill>
        <p:spPr bwMode="auto">
          <a:xfrm>
            <a:off x="8759825" y="200025"/>
            <a:ext cx="1493838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Google Shape;219;p12"/>
          <p:cNvPicPr preferRelativeResize="0">
            <a:picLocks noChangeAspect="1" noChangeArrowheads="1"/>
          </p:cNvPicPr>
          <p:nvPr/>
        </p:nvPicPr>
        <p:blipFill>
          <a:blip r:embed="rId3"/>
          <a:srcRect l="21835" t="28168" r="23021" b="13016"/>
          <a:stretch>
            <a:fillRect/>
          </a:stretch>
        </p:blipFill>
        <p:spPr bwMode="auto">
          <a:xfrm>
            <a:off x="4686300" y="5038725"/>
            <a:ext cx="2652713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Google Shape;248;p16"/>
          <p:cNvSpPr txBox="1">
            <a:spLocks noGrp="1" noChangeArrowheads="1"/>
          </p:cNvSpPr>
          <p:nvPr>
            <p:ph type="title"/>
          </p:nvPr>
        </p:nvSpPr>
        <p:spPr>
          <a:xfrm>
            <a:off x="838200" y="287338"/>
            <a:ext cx="10515600" cy="1325562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36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4. GO ON TO PART B - </a:t>
            </a:r>
            <a:br>
              <a:rPr lang="en-US" altLang="en-US" sz="3600" smtClean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36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Answer questions about your project.</a:t>
            </a:r>
          </a:p>
        </p:txBody>
      </p:sp>
      <p:sp>
        <p:nvSpPr>
          <p:cNvPr id="51202" name="Google Shape;252;p16"/>
          <p:cNvSpPr txBox="1">
            <a:spLocks noChangeArrowheads="1"/>
          </p:cNvSpPr>
          <p:nvPr/>
        </p:nvSpPr>
        <p:spPr bwMode="auto">
          <a:xfrm>
            <a:off x="9232900" y="2184400"/>
            <a:ext cx="2544763" cy="1878013"/>
          </a:xfrm>
          <a:prstGeom prst="rect">
            <a:avLst/>
          </a:prstGeom>
          <a:solidFill>
            <a:srgbClr val="FCE5CD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sz="180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NOTICE THAT YOU WILL NOT SEE THE ENTIRE QUESTIONS IN WRITING.</a:t>
            </a:r>
          </a:p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sz="180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BUT YOU WILL SEE KEY WORDS THAT WILL HELP YOU.</a:t>
            </a:r>
          </a:p>
        </p:txBody>
      </p:sp>
      <p:pic>
        <p:nvPicPr>
          <p:cNvPr id="2" name="4Da3oEMGKxs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471613" y="1976438"/>
            <a:ext cx="7138987" cy="40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Google Shape;191;p9"/>
          <p:cNvSpPr txBox="1">
            <a:spLocks noChangeArrowheads="1"/>
          </p:cNvSpPr>
          <p:nvPr/>
        </p:nvSpPr>
        <p:spPr bwMode="auto">
          <a:xfrm>
            <a:off x="8839200" y="4306888"/>
            <a:ext cx="3171825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sz="2000">
                <a:latin typeface="Calibri" pitchFamily="34" charset="0"/>
                <a:cs typeface="Calibri" pitchFamily="34" charset="0"/>
                <a:sym typeface="Calibri" pitchFamily="34" charset="0"/>
                <a:hlinkClick r:id="rId5"/>
              </a:rPr>
              <a:t>More practice with questions and vocabulary from </a:t>
            </a:r>
          </a:p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sz="2000">
                <a:latin typeface="Calibri" pitchFamily="34" charset="0"/>
                <a:cs typeface="Calibri" pitchFamily="34" charset="0"/>
                <a:sym typeface="Calibri" pitchFamily="34" charset="0"/>
                <a:hlinkClick r:id="rId5"/>
              </a:rPr>
              <a:t>Makif School wix site</a:t>
            </a:r>
            <a:endParaRPr lang="en-US" altLang="en-US" sz="20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Google Shape;258;p17"/>
          <p:cNvSpPr txBox="1">
            <a:spLocks noGrp="1" noChangeArrowheads="1"/>
          </p:cNvSpPr>
          <p:nvPr>
            <p:ph type="title"/>
          </p:nvPr>
        </p:nvSpPr>
        <p:spPr>
          <a:xfrm>
            <a:off x="838200" y="673100"/>
            <a:ext cx="10515600" cy="252888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5. GO ON TO PART C-</a:t>
            </a:r>
            <a:b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WATCH A VIDEO CLIP AND THEN ANSWER </a:t>
            </a:r>
            <a:r>
              <a:rPr lang="en-US" altLang="en-US" sz="3000" b="1" u="sng" smtClean="0">
                <a:latin typeface="Calibri" pitchFamily="34" charset="0"/>
                <a:cs typeface="Calibri" pitchFamily="34" charset="0"/>
                <a:sym typeface="Calibri" pitchFamily="34" charset="0"/>
              </a:rPr>
              <a:t>TWO</a:t>
            </a: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QUESTIONS ABOUT WHAT YOU SAW.</a:t>
            </a:r>
            <a:b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*You will NOT have a choice.  YOU MUST ANSWER BOTH QUESTIONS!</a:t>
            </a:r>
            <a:b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endParaRPr lang="en-US" altLang="en-US" sz="44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3250" name="Google Shape;259;p17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94F8CF1D-A03A-405A-9897-3C5E5F88FF0E}" type="slidenum">
              <a:rPr lang="en-US" altLang="en-US" smtClean="0"/>
              <a:pPr>
                <a:buFont typeface="Arial" charset="0"/>
                <a:buNone/>
              </a:pPr>
              <a:t>21</a:t>
            </a:fld>
            <a:endParaRPr lang="en-US" altLang="en-US" smtClean="0"/>
          </a:p>
        </p:txBody>
      </p:sp>
      <p:sp>
        <p:nvSpPr>
          <p:cNvPr id="53251" name="Google Shape;261;p17"/>
          <p:cNvSpPr txBox="1">
            <a:spLocks noChangeArrowheads="1"/>
          </p:cNvSpPr>
          <p:nvPr/>
        </p:nvSpPr>
        <p:spPr bwMode="auto">
          <a:xfrm rot="-1001839">
            <a:off x="960438" y="3463925"/>
            <a:ext cx="1714500" cy="1063625"/>
          </a:xfrm>
          <a:prstGeom prst="rect">
            <a:avLst/>
          </a:prstGeom>
          <a:solidFill>
            <a:srgbClr val="FCE5CD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THE CHARACTER GIVES YOU INSTRUCTIONS FOR PART C.</a:t>
            </a:r>
          </a:p>
        </p:txBody>
      </p:sp>
      <p:pic>
        <p:nvPicPr>
          <p:cNvPr id="2" name="6hE8t0ugCwM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3048000" y="2827338"/>
            <a:ext cx="6096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Google Shape;266;p18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HERE IS AN EXAMPLE of a CLIP</a:t>
            </a:r>
            <a:b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*Notice that there is NOT a lot of talking.</a:t>
            </a:r>
          </a:p>
        </p:txBody>
      </p:sp>
      <p:sp>
        <p:nvSpPr>
          <p:cNvPr id="55298" name="Google Shape;267;p18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2217D0E6-0568-40D6-A68A-79DB0C3A54D4}" type="slidenum">
              <a:rPr lang="en-US" altLang="en-US" smtClean="0"/>
              <a:pPr>
                <a:buFont typeface="Arial" charset="0"/>
                <a:buNone/>
              </a:pPr>
              <a:t>22</a:t>
            </a:fld>
            <a:endParaRPr lang="en-US" altLang="en-US" smtClean="0"/>
          </a:p>
        </p:txBody>
      </p:sp>
      <p:pic>
        <p:nvPicPr>
          <p:cNvPr id="2" name="qcqcctjy9HU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584450" y="2201863"/>
            <a:ext cx="7023100" cy="394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Google Shape;275;p19"/>
          <p:cNvSpPr txBox="1">
            <a:spLocks noGrp="1" noChangeArrowheads="1"/>
          </p:cNvSpPr>
          <p:nvPr>
            <p:ph type="title"/>
          </p:nvPr>
        </p:nvSpPr>
        <p:spPr>
          <a:xfrm>
            <a:off x="838200" y="212725"/>
            <a:ext cx="10515600" cy="1325563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HERE ARE TWO QUESTIONS YOU MIGHT BE ASKED ABOUT THE CLIP YOU SAW.</a:t>
            </a:r>
          </a:p>
        </p:txBody>
      </p:sp>
      <p:sp>
        <p:nvSpPr>
          <p:cNvPr id="57346" name="Google Shape;276;p19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974B33B8-7AC8-410D-BADC-6A64C0DA94FB}" type="slidenum">
              <a:rPr lang="en-US" altLang="en-US" smtClean="0"/>
              <a:pPr>
                <a:buFont typeface="Arial" charset="0"/>
                <a:buNone/>
              </a:pPr>
              <a:t>23</a:t>
            </a:fld>
            <a:endParaRPr lang="en-US" altLang="en-US" smtClean="0"/>
          </a:p>
        </p:txBody>
      </p:sp>
      <p:sp>
        <p:nvSpPr>
          <p:cNvPr id="57347" name="Google Shape;277;p19"/>
          <p:cNvSpPr txBox="1">
            <a:spLocks noChangeArrowheads="1"/>
          </p:cNvSpPr>
          <p:nvPr/>
        </p:nvSpPr>
        <p:spPr bwMode="auto">
          <a:xfrm>
            <a:off x="738188" y="5264150"/>
            <a:ext cx="10823575" cy="1325563"/>
          </a:xfrm>
          <a:prstGeom prst="rect">
            <a:avLst/>
          </a:prstGeom>
          <a:solidFill>
            <a:srgbClr val="FCE5CD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457200" indent="-342900">
              <a:buClr>
                <a:srgbClr val="FF0000"/>
              </a:buClr>
              <a:buSzPts val="1800"/>
              <a:buFont typeface="Calibri" pitchFamily="34" charset="0"/>
              <a:buChar char="●"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YOU MUST ANSWER </a:t>
            </a:r>
            <a:r>
              <a:rPr lang="en-US" altLang="en-US" sz="3000" b="1" u="sng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BOTH</a:t>
            </a: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QUESTIONS.  GIVE DETAILS, OPINIONS, THOUGHTS, PREDICTIONS. </a:t>
            </a:r>
          </a:p>
          <a:p>
            <a:pPr marL="457200" indent="-342900">
              <a:buClr>
                <a:srgbClr val="FF0000"/>
              </a:buClr>
              <a:buSzPts val="1800"/>
              <a:buFont typeface="Calibri" pitchFamily="34" charset="0"/>
              <a:buChar char="●"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YOU WILL HAVE ABOUT 4 - 5 MINUTES TO </a:t>
            </a:r>
            <a:r>
              <a:rPr lang="en-US" altLang="en-US" sz="3000" b="1" u="sng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WATCH</a:t>
            </a: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THE CLIP </a:t>
            </a:r>
            <a:r>
              <a:rPr lang="en-US" altLang="en-US" sz="3000" b="1" u="sng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AND ANSWER</a:t>
            </a: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BOTH QUESTIONS</a:t>
            </a:r>
          </a:p>
        </p:txBody>
      </p:sp>
      <p:sp>
        <p:nvSpPr>
          <p:cNvPr id="57348" name="Google Shape;278;p19"/>
          <p:cNvSpPr txBox="1">
            <a:spLocks noChangeArrowheads="1"/>
          </p:cNvSpPr>
          <p:nvPr/>
        </p:nvSpPr>
        <p:spPr bwMode="auto">
          <a:xfrm>
            <a:off x="3128963" y="1573213"/>
            <a:ext cx="5934075" cy="365125"/>
          </a:xfrm>
          <a:prstGeom prst="rect">
            <a:avLst/>
          </a:prstGeom>
          <a:solidFill>
            <a:srgbClr val="FCE5CD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NOTE* YOU WILL SEE KEY WORDS, BUT NOT THE WHOLE QUESTION.</a:t>
            </a:r>
          </a:p>
        </p:txBody>
      </p:sp>
      <p:pic>
        <p:nvPicPr>
          <p:cNvPr id="2" name="x_7PtQq-tgQ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054100" y="2065338"/>
            <a:ext cx="4845050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GgfT59SMna8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6376988" y="2065338"/>
            <a:ext cx="4846637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Google Shape;283;p20"/>
          <p:cNvSpPr txBox="1">
            <a:spLocks noGrp="1" noChangeArrowheads="1"/>
          </p:cNvSpPr>
          <p:nvPr>
            <p:ph type="title"/>
          </p:nvPr>
        </p:nvSpPr>
        <p:spPr>
          <a:xfrm>
            <a:off x="990600" y="441325"/>
            <a:ext cx="4606925" cy="1571625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3000" b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NOTICE! </a:t>
            </a:r>
            <a:br>
              <a:rPr lang="en-US" altLang="en-US" sz="3000" b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2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THE FIRST QUESTION MAY FOCUS MORE ON DESCRIBING WHAT YOU SEE:</a:t>
            </a:r>
            <a:br>
              <a:rPr lang="en-US" altLang="en-US" sz="2400" smtClean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2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“LOTS” TYPE OF QUESTIONS.</a:t>
            </a:r>
          </a:p>
        </p:txBody>
      </p:sp>
      <p:sp>
        <p:nvSpPr>
          <p:cNvPr id="59394" name="Google Shape;284;p20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2C4AE7C5-F95A-4097-B403-510A7501ACE7}" type="slidenum">
              <a:rPr lang="en-US" altLang="en-US" smtClean="0"/>
              <a:pPr>
                <a:buFont typeface="Arial" charset="0"/>
                <a:buNone/>
              </a:pPr>
              <a:t>24</a:t>
            </a:fld>
            <a:endParaRPr lang="en-US" altLang="en-US" smtClean="0"/>
          </a:p>
        </p:txBody>
      </p:sp>
      <p:sp>
        <p:nvSpPr>
          <p:cNvPr id="59395" name="Google Shape;285;p20"/>
          <p:cNvSpPr txBox="1">
            <a:spLocks noGrp="1" noChangeArrowheads="1"/>
          </p:cNvSpPr>
          <p:nvPr>
            <p:ph type="title"/>
          </p:nvPr>
        </p:nvSpPr>
        <p:spPr>
          <a:xfrm>
            <a:off x="6746875" y="365125"/>
            <a:ext cx="4606925" cy="18113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3000" b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NOTICE! </a:t>
            </a:r>
            <a:br>
              <a:rPr lang="en-US" altLang="en-US" sz="3000" b="1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2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THE SECOND QUESTION MAY FOCUS MORE ON YOUR IDEAS, PREDICTIONS, THOUGHTS:</a:t>
            </a:r>
            <a:br>
              <a:rPr lang="en-US" altLang="en-US" sz="2400" smtClean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2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“HOTS” TYPE OF QUESTIONS.</a:t>
            </a:r>
          </a:p>
        </p:txBody>
      </p:sp>
      <p:pic>
        <p:nvPicPr>
          <p:cNvPr id="59396" name="Google Shape;286;p20"/>
          <p:cNvPicPr preferRelativeResize="0">
            <a:picLocks noChangeAspect="1" noChangeArrowheads="1"/>
          </p:cNvPicPr>
          <p:nvPr/>
        </p:nvPicPr>
        <p:blipFill>
          <a:blip r:embed="rId3"/>
          <a:srcRect l="28452" t="38629" r="28265" b="19992"/>
          <a:stretch>
            <a:fillRect/>
          </a:stretch>
        </p:blipFill>
        <p:spPr bwMode="auto">
          <a:xfrm>
            <a:off x="990600" y="2405063"/>
            <a:ext cx="4706938" cy="253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Google Shape;287;p20"/>
          <p:cNvPicPr preferRelativeResize="0">
            <a:picLocks noChangeAspect="1" noChangeArrowheads="1"/>
          </p:cNvPicPr>
          <p:nvPr/>
        </p:nvPicPr>
        <p:blipFill>
          <a:blip r:embed="rId4"/>
          <a:srcRect l="29643" t="31181" r="27733" b="27525"/>
          <a:stretch>
            <a:fillRect/>
          </a:stretch>
        </p:blipFill>
        <p:spPr bwMode="auto">
          <a:xfrm>
            <a:off x="6581775" y="2427288"/>
            <a:ext cx="4605338" cy="250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" name="Google Shape;288;p20"/>
          <p:cNvSpPr/>
          <p:nvPr/>
        </p:nvSpPr>
        <p:spPr>
          <a:xfrm rot="776405">
            <a:off x="3244850" y="2157413"/>
            <a:ext cx="2339975" cy="1379537"/>
          </a:xfrm>
          <a:prstGeom prst="donut">
            <a:avLst>
              <a:gd name="adj" fmla="val 589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0"/>
          <p:cNvSpPr/>
          <p:nvPr/>
        </p:nvSpPr>
        <p:spPr>
          <a:xfrm rot="776446">
            <a:off x="8594725" y="2193925"/>
            <a:ext cx="2679700" cy="1624013"/>
          </a:xfrm>
          <a:prstGeom prst="donut">
            <a:avLst>
              <a:gd name="adj" fmla="val 5894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lIns="91425" tIns="91425" rIns="91425" bIns="9142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00" name="Google Shape;290;p20"/>
          <p:cNvSpPr txBox="1">
            <a:spLocks noChangeArrowheads="1"/>
          </p:cNvSpPr>
          <p:nvPr/>
        </p:nvSpPr>
        <p:spPr bwMode="auto">
          <a:xfrm>
            <a:off x="369888" y="5092700"/>
            <a:ext cx="11452225" cy="1335088"/>
          </a:xfrm>
          <a:prstGeom prst="rect">
            <a:avLst/>
          </a:prstGeom>
          <a:solidFill>
            <a:srgbClr val="FCE5CD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marL="457200" indent="-368300">
              <a:buClr>
                <a:srgbClr val="FF0000"/>
              </a:buClr>
              <a:buSzPts val="2200"/>
              <a:buFont typeface="Calibri" pitchFamily="34" charset="0"/>
              <a:buChar char="●"/>
            </a:pPr>
            <a:endParaRPr lang="en-US" altLang="en-US" sz="2200" b="1">
              <a:solidFill>
                <a:srgbClr val="FF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457200" indent="-368300">
              <a:buClr>
                <a:srgbClr val="FF0000"/>
              </a:buClr>
              <a:buSzPts val="2200"/>
              <a:buFont typeface="Calibri" pitchFamily="34" charset="0"/>
              <a:buChar char="●"/>
            </a:pPr>
            <a:r>
              <a:rPr lang="en-US" altLang="en-US" sz="22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YOU </a:t>
            </a:r>
            <a:r>
              <a:rPr lang="en-US" altLang="en-US" sz="2200" b="1" u="sng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MAY</a:t>
            </a:r>
            <a:r>
              <a:rPr lang="en-US" altLang="en-US" sz="22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GO BACK AND WATCH THE CLIP AGAIN.  </a:t>
            </a:r>
          </a:p>
          <a:p>
            <a:pPr marL="457200" indent="-368300">
              <a:buClr>
                <a:srgbClr val="FF0000"/>
              </a:buClr>
              <a:buSzPts val="2200"/>
              <a:buFont typeface="Calibri" pitchFamily="34" charset="0"/>
              <a:buChar char="●"/>
            </a:pPr>
            <a:r>
              <a:rPr lang="en-US" altLang="en-US" sz="22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BUT NOTE!  YOU WILL LOSE POINTS FOR RECORDING MORE THAN TWO STOPS/FILES.</a:t>
            </a:r>
          </a:p>
        </p:txBody>
      </p:sp>
      <p:sp>
        <p:nvSpPr>
          <p:cNvPr id="59401" name="Google Shape;253;p16">
            <a:hlinkClick r:id="rId5" action="ppaction://hlinksldjump"/>
          </p:cNvPr>
          <p:cNvSpPr txBox="1">
            <a:spLocks noChangeArrowheads="1"/>
          </p:cNvSpPr>
          <p:nvPr/>
        </p:nvSpPr>
        <p:spPr bwMode="auto">
          <a:xfrm>
            <a:off x="9761538" y="4294188"/>
            <a:ext cx="2060575" cy="1308100"/>
          </a:xfrm>
          <a:prstGeom prst="rect">
            <a:avLst/>
          </a:prstGeom>
          <a:solidFill>
            <a:srgbClr val="FFF2CC"/>
          </a:solidFill>
          <a:ln w="19050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  <a:hlinkClick r:id="rId6" action="ppaction://hlinksldjump"/>
              </a:rPr>
              <a:t>CLICK HERE TO PRACTICE THIS PART WITHS MORE EXAMPLES</a:t>
            </a:r>
            <a:endParaRPr lang="en-US" altLang="en-US" sz="1800" b="1">
              <a:solidFill>
                <a:srgbClr val="FF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endParaRPr lang="en-US" altLang="en-US" sz="1800" b="1">
              <a:solidFill>
                <a:srgbClr val="FF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" name="Arrow: Right 2"/>
          <p:cNvSpPr/>
          <p:nvPr/>
        </p:nvSpPr>
        <p:spPr>
          <a:xfrm rot="20267219">
            <a:off x="8689975" y="5080000"/>
            <a:ext cx="915988" cy="598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5F35E18-A871-499E-9C2A-8C2A05791F16}" type="slidenum">
              <a:rPr lang="en-US" altLang="en-US" smtClean="0">
                <a:latin typeface="+mn-lt"/>
              </a:rPr>
              <a:pPr>
                <a:defRPr/>
              </a:pPr>
              <a:t>25</a:t>
            </a:fld>
            <a:endParaRPr lang="en-US" altLang="en-US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113" y="390525"/>
            <a:ext cx="39036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n-lt"/>
                <a:cs typeface="Arial" panose="020B0604020202020204" pitchFamily="34" charset="0"/>
                <a:sym typeface="Arial" panose="020B0604020202020204" pitchFamily="34" charset="0"/>
              </a:rPr>
              <a:t>More Practice from COBE 2020 Winter</a:t>
            </a:r>
          </a:p>
        </p:txBody>
      </p:sp>
      <p:pic>
        <p:nvPicPr>
          <p:cNvPr id="4" name="pRYm8XoNQgE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52450" y="1020763"/>
            <a:ext cx="3902075" cy="219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795838" y="1020763"/>
          <a:ext cx="7042150" cy="253047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42220">
                  <a:extLst>
                    <a:ext uri="{9D8B030D-6E8A-4147-A177-3AD203B41FA5}"/>
                  </a:extLst>
                </a:gridCol>
              </a:tblGrid>
              <a:tr h="731799">
                <a:tc>
                  <a:txBody>
                    <a:bodyPr/>
                    <a:lstStyle/>
                    <a:p>
                      <a:r>
                        <a:rPr lang="en-US" sz="2400" dirty="0"/>
                        <a:t>Mr. Bean: Trying to Cheat on an Exam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3179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clip.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does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 who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tries to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cheat feel 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detail.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731799">
                <a:tc>
                  <a:txBody>
                    <a:bodyPr/>
                    <a:lstStyle/>
                    <a:p>
                      <a:pPr fontAlgn="t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 both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men feel during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test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</a:t>
                      </a:r>
                    </a:p>
                    <a:p>
                      <a:pPr fontAlgn="t"/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t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 you think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happens after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clip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ends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 Answer the questions with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detailed explanations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6" name="I_23U047qTA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44513" y="3551238"/>
            <a:ext cx="3910012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795838" y="3960813"/>
          <a:ext cx="7042150" cy="26146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42220">
                  <a:extLst>
                    <a:ext uri="{9D8B030D-6E8A-4147-A177-3AD203B41FA5}"/>
                  </a:extLst>
                </a:gridCol>
              </a:tblGrid>
              <a:tr h="67691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Mr. Bean - Police Chase</a:t>
                      </a:r>
                      <a:endParaRPr lang="en-US" sz="2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6267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clip.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Why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is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ending surprising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Explain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detail.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12038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 acts as if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gun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 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the police officers think 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beginning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the clip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and 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the clip? Answer the questions with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detailed explanations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9" name="TextBox 8">
            <a:hlinkClick r:id="rId6" action="ppaction://hlinksldjump"/>
          </p:cNvPr>
          <p:cNvSpPr txBox="1"/>
          <p:nvPr/>
        </p:nvSpPr>
        <p:spPr>
          <a:xfrm>
            <a:off x="8756650" y="188913"/>
            <a:ext cx="2941638" cy="611187"/>
          </a:xfrm>
          <a:prstGeom prst="stripedRightArrow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SKIP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E902B9C2-89BA-481A-AB57-6AC9D37545B7}" type="slidenum">
              <a:rPr lang="en-US" altLang="en-US" smtClean="0">
                <a:latin typeface="+mn-lt"/>
              </a:rPr>
              <a:pPr>
                <a:defRPr/>
              </a:pPr>
              <a:t>26</a:t>
            </a:fld>
            <a:endParaRPr lang="en-US" altLang="en-US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113" y="390525"/>
            <a:ext cx="39036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n-lt"/>
                <a:cs typeface="Arial" panose="020B0604020202020204" pitchFamily="34" charset="0"/>
                <a:sym typeface="Arial" panose="020B0604020202020204" pitchFamily="34" charset="0"/>
              </a:rPr>
              <a:t>More Practice from COBE 2020 Winter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795838" y="1020763"/>
          <a:ext cx="7042150" cy="253047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42220">
                  <a:extLst>
                    <a:ext uri="{9D8B030D-6E8A-4147-A177-3AD203B41FA5}"/>
                  </a:extLst>
                </a:gridCol>
              </a:tblGrid>
              <a:tr h="731799">
                <a:tc>
                  <a:txBody>
                    <a:bodyPr/>
                    <a:lstStyle/>
                    <a:p>
                      <a:r>
                        <a:rPr lang="en-US" sz="2400" dirty="0" err="1"/>
                        <a:t>Mariza</a:t>
                      </a:r>
                      <a:r>
                        <a:rPr lang="en-US" sz="2400" dirty="0"/>
                        <a:t> – The Stubborn Donkey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3179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clip.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Were you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surprised by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what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donkey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did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at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Explain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detail.</a:t>
                      </a:r>
                      <a:endParaRPr lang="en-US" sz="1600" b="0" dirty="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731799">
                <a:tc>
                  <a:txBody>
                    <a:bodyPr/>
                    <a:lstStyle/>
                    <a:p>
                      <a:pPr fontAlgn="t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does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music help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man and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donkey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</a:t>
                      </a:r>
                    </a:p>
                    <a:p>
                      <a:pPr fontAlgn="t"/>
                      <a:endParaRPr lang="en-US" sz="16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fontAlgn="t"/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 you think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man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will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next time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donkey doesn't want to go up the hill? Answer the questions with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detailed explanations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en-US" sz="1600" dirty="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795838" y="4130675"/>
          <a:ext cx="7042150" cy="259238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521110">
                  <a:extLst>
                    <a:ext uri="{9D8B030D-6E8A-4147-A177-3AD203B41FA5}"/>
                  </a:extLst>
                </a:gridCol>
                <a:gridCol w="3521110">
                  <a:extLst>
                    <a:ext uri="{9D8B030D-6E8A-4147-A177-3AD203B41FA5}"/>
                  </a:extLst>
                </a:gridCol>
              </a:tblGrid>
              <a:tr h="44825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Molly – The Fish</a:t>
                      </a:r>
                      <a:endParaRPr lang="en-US" sz="2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7070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clip.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does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black cat feel at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Explain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detail.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1311444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 helps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fish?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fontAlgn="t"/>
                      <a:r>
                        <a:rPr lang="en-US" sz="1600" dirty="0">
                          <a:effectLst/>
                          <a:latin typeface="+mn-lt"/>
                        </a:rPr>
                        <a:t/>
                      </a:r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Where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fish's life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would be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better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 Answer the questions with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detailed explanations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12" name="_LmAcfO9lyg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52450" y="1020763"/>
            <a:ext cx="391001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Jj3fadwcNGI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52450" y="4086225"/>
            <a:ext cx="3910013" cy="240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hlinkClick r:id="rId6" action="ppaction://hlinksldjump"/>
          </p:cNvPr>
          <p:cNvSpPr txBox="1"/>
          <p:nvPr/>
        </p:nvSpPr>
        <p:spPr>
          <a:xfrm>
            <a:off x="8756650" y="188913"/>
            <a:ext cx="2941638" cy="611187"/>
          </a:xfrm>
          <a:prstGeom prst="stripedRightArrow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SKIP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F069CFF-22A0-40A1-B4F0-7E294B0D64E9}" type="slidenum">
              <a:rPr lang="en-US" altLang="en-US" smtClean="0">
                <a:latin typeface="+mn-lt"/>
              </a:rPr>
              <a:pPr>
                <a:defRPr/>
              </a:pPr>
              <a:t>27</a:t>
            </a:fld>
            <a:endParaRPr lang="en-US" altLang="en-US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113" y="390525"/>
            <a:ext cx="39036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n-lt"/>
                <a:cs typeface="Arial" panose="020B0604020202020204" pitchFamily="34" charset="0"/>
                <a:sym typeface="Arial" panose="020B0604020202020204" pitchFamily="34" charset="0"/>
              </a:rPr>
              <a:t>More Practice from COBE 2020 Winter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795838" y="1020763"/>
          <a:ext cx="7042150" cy="27178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42220">
                  <a:extLst>
                    <a:ext uri="{9D8B030D-6E8A-4147-A177-3AD203B41FA5}"/>
                  </a:extLst>
                </a:gridCol>
              </a:tblGrid>
              <a:tr h="591870">
                <a:tc>
                  <a:txBody>
                    <a:bodyPr/>
                    <a:lstStyle/>
                    <a:p>
                      <a:r>
                        <a:rPr lang="en-US" sz="2400" dirty="0"/>
                        <a:t>On Wednesdays – Lady Goes Shopping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6514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clip.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 what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way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was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ending unexpected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Explain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detail.</a:t>
                      </a:r>
                      <a:endParaRPr lang="en-US" sz="1600" b="0" dirty="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13607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the old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lady goes shopping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every Wednesday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 though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doesn't have money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to buy anything? 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Liana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the cashier,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feels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when the old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lady leaves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Answer the questions with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detailed explanations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795838" y="4130675"/>
          <a:ext cx="7042150" cy="236537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521110">
                  <a:extLst>
                    <a:ext uri="{9D8B030D-6E8A-4147-A177-3AD203B41FA5}"/>
                  </a:extLst>
                </a:gridCol>
                <a:gridCol w="3521110">
                  <a:extLst>
                    <a:ext uri="{9D8B030D-6E8A-4147-A177-3AD203B41FA5}"/>
                  </a:extLst>
                </a:gridCol>
              </a:tblGrid>
              <a:tr h="39559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Play-Off</a:t>
                      </a:r>
                      <a:endParaRPr lang="en-US" sz="2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6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50108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clip.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does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man feel at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of the clip?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Explain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 detail.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1329236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it is so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important for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 to succeed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game?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girl's success influences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man? Answer the questions with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detailed explanations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4" name="MIArTUZFxMk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31813" y="1020763"/>
            <a:ext cx="4051300" cy="22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rzb76pbWl5s?start=11&amp;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31813" y="4130675"/>
            <a:ext cx="4051300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MIArTUZFxMk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31813" y="968375"/>
            <a:ext cx="4051300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rzb76pbWl5s?start=11&amp;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31813" y="4078288"/>
            <a:ext cx="4051300" cy="227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8756650" y="188913"/>
            <a:ext cx="2941638" cy="611187"/>
          </a:xfrm>
          <a:prstGeom prst="stripedRightArrow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SKIP PRACTICE</a:t>
            </a:r>
          </a:p>
        </p:txBody>
      </p:sp>
      <p:pic>
        <p:nvPicPr>
          <p:cNvPr id="12" name="MIArTUZFxMk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31813" y="877888"/>
            <a:ext cx="4051300" cy="227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rzb76pbWl5s?start=11&amp;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531813" y="3959225"/>
            <a:ext cx="4051300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4E04726-9A8D-4153-95BD-CACC30423744}" type="slidenum">
              <a:rPr lang="en-US" altLang="en-US" smtClean="0">
                <a:latin typeface="+mn-lt"/>
              </a:rPr>
              <a:pPr>
                <a:defRPr/>
              </a:pPr>
              <a:t>28</a:t>
            </a:fld>
            <a:endParaRPr lang="en-US" altLang="en-US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113" y="390525"/>
            <a:ext cx="39036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n-lt"/>
                <a:cs typeface="Arial" panose="020B0604020202020204" pitchFamily="34" charset="0"/>
                <a:sym typeface="Arial" panose="020B0604020202020204" pitchFamily="34" charset="0"/>
              </a:rPr>
              <a:t>More Practice from COBE 2020 Winter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795838" y="1020763"/>
          <a:ext cx="7042150" cy="24876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521110">
                  <a:extLst>
                    <a:ext uri="{9D8B030D-6E8A-4147-A177-3AD203B41FA5}"/>
                  </a:extLst>
                </a:gridCol>
                <a:gridCol w="3521110">
                  <a:extLst>
                    <a:ext uri="{9D8B030D-6E8A-4147-A177-3AD203B41FA5}"/>
                  </a:extLst>
                </a:gridCol>
              </a:tblGrid>
              <a:tr h="504430">
                <a:tc>
                  <a:txBody>
                    <a:bodyPr/>
                    <a:lstStyle/>
                    <a:p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Snack 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="1" i="0" u="none" strike="noStrike" cap="none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01380">
                <a:tc gridSpan="2">
                  <a:txBody>
                    <a:bodyPr/>
                    <a:lstStyle/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Describe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events in the clip 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 what way was the </a:t>
                      </a: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ending unexpected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 </a:t>
                      </a: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Explain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 detail.</a:t>
                      </a:r>
                    </a:p>
                    <a:p>
                      <a:pPr fontAlgn="t"/>
                      <a:endParaRPr lang="en-US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pPr fontAlgn="t"/>
                      <a:endParaRPr lang="en-US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1159746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 you think the </a:t>
                      </a: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age difference affects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 happened in the clip?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What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 you think the </a:t>
                      </a: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old lady learns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from the events in the clip?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Answer the questions with </a:t>
                      </a: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detailed explanations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marL="68580" marR="6858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795838" y="4130675"/>
          <a:ext cx="7042150" cy="271303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42220">
                  <a:extLst>
                    <a:ext uri="{9D8B030D-6E8A-4147-A177-3AD203B41FA5}"/>
                  </a:extLst>
                </a:gridCol>
              </a:tblGrid>
              <a:tr h="39559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Piece of Cake</a:t>
                      </a:r>
                      <a:endParaRPr lang="en-US" sz="2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501086">
                <a:tc>
                  <a:txBody>
                    <a:bodyPr/>
                    <a:lstStyle/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Describe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events in the clip</a:t>
                      </a:r>
                    </a:p>
                    <a:p>
                      <a:pPr marL="22225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does 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man feel at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of the clip? Explain in detail.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501086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How</a:t>
                      </a:r>
                      <a:r>
                        <a:rPr lang="en-US" dirty="0">
                          <a:effectLst/>
                        </a:rPr>
                        <a:t> does the </a:t>
                      </a:r>
                      <a:r>
                        <a:rPr lang="en-US" b="1" dirty="0">
                          <a:effectLst/>
                        </a:rPr>
                        <a:t>man feel when </a:t>
                      </a:r>
                      <a:r>
                        <a:rPr lang="en-US" dirty="0">
                          <a:effectLst/>
                        </a:rPr>
                        <a:t>he sits down </a:t>
                      </a:r>
                      <a:r>
                        <a:rPr lang="en-US" b="1" dirty="0">
                          <a:effectLst/>
                        </a:rPr>
                        <a:t>to eat</a:t>
                      </a:r>
                      <a:r>
                        <a:rPr lang="en-US" dirty="0">
                          <a:effectLst/>
                        </a:rPr>
                        <a:t>?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  <a:p>
                      <a:pPr fontAlgn="t"/>
                      <a:r>
                        <a:rPr lang="en-US" b="1" dirty="0">
                          <a:effectLst/>
                        </a:rPr>
                        <a:t>Why</a:t>
                      </a:r>
                      <a:r>
                        <a:rPr lang="en-US" dirty="0">
                          <a:effectLst/>
                        </a:rPr>
                        <a:t> do you think the </a:t>
                      </a:r>
                      <a:r>
                        <a:rPr lang="en-US" b="1" dirty="0">
                          <a:effectLst/>
                        </a:rPr>
                        <a:t>woman shares </a:t>
                      </a:r>
                      <a:r>
                        <a:rPr lang="en-US" dirty="0">
                          <a:effectLst/>
                        </a:rPr>
                        <a:t>her </a:t>
                      </a:r>
                      <a:r>
                        <a:rPr lang="en-US" b="1" dirty="0">
                          <a:effectLst/>
                        </a:rPr>
                        <a:t>food</a:t>
                      </a:r>
                      <a:r>
                        <a:rPr lang="en-US" dirty="0">
                          <a:effectLst/>
                        </a:rPr>
                        <a:t> with the man?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  <a:p>
                      <a:pPr fontAlgn="t"/>
                      <a:r>
                        <a:rPr lang="en-US" dirty="0">
                          <a:effectLst/>
                        </a:rPr>
                        <a:t>Answer the questions with </a:t>
                      </a:r>
                      <a:r>
                        <a:rPr lang="en-US" b="1" dirty="0">
                          <a:effectLst/>
                        </a:rPr>
                        <a:t>detailed explanations</a:t>
                      </a:r>
                      <a:r>
                        <a:rPr lang="en-US" dirty="0">
                          <a:effectLst/>
                        </a:rPr>
                        <a:t>.</a:t>
                      </a: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4" name="38y_1EWIE9I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55588" y="914400"/>
            <a:ext cx="4294187" cy="24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RVys41thjGY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22250" y="3827463"/>
            <a:ext cx="4110038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38y_1EWIE9I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222250" y="800100"/>
            <a:ext cx="4294188" cy="241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RVys41thjGY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 t="16776" b="18382"/>
          <a:stretch>
            <a:fillRect/>
          </a:stretch>
        </p:blipFill>
        <p:spPr bwMode="auto">
          <a:xfrm>
            <a:off x="255588" y="3713163"/>
            <a:ext cx="4110037" cy="199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8756650" y="188913"/>
            <a:ext cx="2941638" cy="611187"/>
          </a:xfrm>
          <a:prstGeom prst="stripedRightArrow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SKIP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BA76461-8620-4A4F-BDB1-17C5422A46AA}" type="slidenum">
              <a:rPr lang="en-US" altLang="en-US" smtClean="0">
                <a:latin typeface="+mn-lt"/>
              </a:rPr>
              <a:pPr>
                <a:defRPr/>
              </a:pPr>
              <a:t>29</a:t>
            </a:fld>
            <a:endParaRPr lang="en-US" altLang="en-US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113" y="390525"/>
            <a:ext cx="39036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n-lt"/>
                <a:cs typeface="Arial" panose="020B0604020202020204" pitchFamily="34" charset="0"/>
                <a:sym typeface="Arial" panose="020B0604020202020204" pitchFamily="34" charset="0"/>
              </a:rPr>
              <a:t>More Practice from COBE 2020 Winter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800600" y="1020763"/>
          <a:ext cx="7037388" cy="287496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36904">
                  <a:extLst>
                    <a:ext uri="{9D8B030D-6E8A-4147-A177-3AD203B41FA5}"/>
                  </a:extLst>
                </a:gridCol>
              </a:tblGrid>
              <a:tr h="430443">
                <a:tc>
                  <a:txBody>
                    <a:bodyPr/>
                    <a:lstStyle/>
                    <a:p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Baggage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688708">
                <a:tc>
                  <a:txBody>
                    <a:bodyPr/>
                    <a:lstStyle/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Describe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events in the clip.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  <a:p>
                      <a:pPr fontAlgn="t"/>
                      <a:r>
                        <a:rPr lang="en-US" dirty="0">
                          <a:effectLst/>
                        </a:rPr>
                        <a:t>Was the </a:t>
                      </a:r>
                      <a:r>
                        <a:rPr lang="en-US" b="1" dirty="0">
                          <a:effectLst/>
                        </a:rPr>
                        <a:t>ending surprising</a:t>
                      </a:r>
                      <a:r>
                        <a:rPr lang="en-US" dirty="0">
                          <a:effectLst/>
                        </a:rPr>
                        <a:t>? </a:t>
                      </a:r>
                      <a:r>
                        <a:rPr lang="en-US" b="1" dirty="0">
                          <a:effectLst/>
                        </a:rPr>
                        <a:t>Explain</a:t>
                      </a:r>
                      <a:r>
                        <a:rPr lang="en-US" dirty="0">
                          <a:effectLst/>
                        </a:rPr>
                        <a:t> in detail.</a:t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128932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 the 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boy's feelings change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from the 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beginning to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end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of the clip?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Why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 you think the boy 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doesn't buy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new bag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?</a:t>
                      </a:r>
                    </a:p>
                    <a:p>
                      <a:pPr fontAlgn="t"/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Answer the questions with </a:t>
                      </a:r>
                      <a:r>
                        <a:rPr lang="en-US" sz="14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detailed explanations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800600" y="4033838"/>
          <a:ext cx="7042150" cy="26400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42220">
                  <a:extLst>
                    <a:ext uri="{9D8B030D-6E8A-4147-A177-3AD203B41FA5}"/>
                  </a:extLst>
                </a:gridCol>
              </a:tblGrid>
              <a:tr h="41111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Coin Operated</a:t>
                      </a:r>
                      <a:endParaRPr lang="en-US" sz="2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657783">
                <a:tc>
                  <a:txBody>
                    <a:bodyPr/>
                    <a:lstStyle/>
                    <a:p>
                      <a:pPr fontAlgn="t"/>
                      <a:r>
                        <a:rPr lang="en-US" b="1" dirty="0">
                          <a:effectLst/>
                        </a:rPr>
                        <a:t>Describe</a:t>
                      </a:r>
                      <a:r>
                        <a:rPr lang="en-US" dirty="0">
                          <a:effectLst/>
                        </a:rPr>
                        <a:t> the events in the clip.</a:t>
                      </a:r>
                    </a:p>
                    <a:p>
                      <a:pPr fontAlgn="t"/>
                      <a:endParaRPr lang="en-US" dirty="0">
                        <a:effectLst/>
                      </a:endParaRPr>
                    </a:p>
                    <a:p>
                      <a:pPr fontAlgn="t"/>
                      <a:r>
                        <a:rPr lang="en-US" b="1" dirty="0">
                          <a:effectLst/>
                        </a:rPr>
                        <a:t>What</a:t>
                      </a:r>
                      <a:r>
                        <a:rPr lang="en-US" dirty="0">
                          <a:effectLst/>
                        </a:rPr>
                        <a:t> is </a:t>
                      </a:r>
                      <a:r>
                        <a:rPr lang="en-US" b="1" dirty="0">
                          <a:effectLst/>
                        </a:rPr>
                        <a:t>surprising </a:t>
                      </a:r>
                      <a:r>
                        <a:rPr lang="en-US" dirty="0">
                          <a:effectLst/>
                        </a:rPr>
                        <a:t>about the </a:t>
                      </a:r>
                      <a:r>
                        <a:rPr lang="en-US" b="1" dirty="0">
                          <a:effectLst/>
                        </a:rPr>
                        <a:t>end </a:t>
                      </a:r>
                      <a:r>
                        <a:rPr lang="en-US" dirty="0">
                          <a:effectLst/>
                        </a:rPr>
                        <a:t>of the clip? </a:t>
                      </a:r>
                      <a:r>
                        <a:rPr lang="en-US" b="1" dirty="0">
                          <a:effectLst/>
                        </a:rPr>
                        <a:t>Explain</a:t>
                      </a:r>
                      <a:r>
                        <a:rPr lang="en-US" dirty="0">
                          <a:effectLst/>
                        </a:rPr>
                        <a:t> in detail.</a:t>
                      </a: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12683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 you think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boy's feelings change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during the clip?</a:t>
                      </a:r>
                      <a:endParaRPr lang="en-US" sz="1800" b="0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do you think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boy learns about life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 Answer the questions with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detailed explanations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</a:t>
                      </a:r>
                      <a:endParaRPr lang="en-US" sz="1800" dirty="0">
                        <a:effectLst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7" name="YQGYgoRlhSM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61925" y="941388"/>
            <a:ext cx="4421188" cy="248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5L4DQfVIcdg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61925" y="3868738"/>
            <a:ext cx="4421188" cy="2487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hlinkClick r:id="rId6" action="ppaction://hlinksldjump"/>
          </p:cNvPr>
          <p:cNvSpPr txBox="1"/>
          <p:nvPr/>
        </p:nvSpPr>
        <p:spPr>
          <a:xfrm>
            <a:off x="8756650" y="188913"/>
            <a:ext cx="2941638" cy="611187"/>
          </a:xfrm>
          <a:prstGeom prst="stripedRightArrow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SKIP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Number Placeholder 1"/>
          <p:cNvSpPr>
            <a:spLocks noGrp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60761787-A854-4EC6-8F93-F1A426B1AB4B}" type="slidenum">
              <a:rPr lang="en-US" altLang="en-US" smtClean="0"/>
              <a:pPr>
                <a:buFont typeface="Arial" charset="0"/>
                <a:buNone/>
              </a:pPr>
              <a:t>3</a:t>
            </a:fld>
            <a:endParaRPr lang="en-US" altLang="en-US" smtClean="0"/>
          </a:p>
        </p:txBody>
      </p:sp>
      <p:sp>
        <p:nvSpPr>
          <p:cNvPr id="17410" name="TextBox 2"/>
          <p:cNvSpPr txBox="1">
            <a:spLocks noChangeArrowheads="1"/>
          </p:cNvSpPr>
          <p:nvPr/>
        </p:nvSpPr>
        <p:spPr bwMode="auto">
          <a:xfrm>
            <a:off x="649288" y="1208088"/>
            <a:ext cx="10893425" cy="563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 eaLnBrk="0" hangingPunct="0">
              <a:buFont typeface="Arial" charset="0"/>
              <a:buChar char="•"/>
            </a:pPr>
            <a:r>
              <a:rPr lang="en-US" sz="1800"/>
              <a:t>This presentation is </a:t>
            </a:r>
            <a:r>
              <a:rPr lang="en-US" sz="1800" b="1"/>
              <a:t>NOT</a:t>
            </a:r>
            <a:r>
              <a:rPr lang="en-US" sz="1800"/>
              <a:t> meant to be shown to students in its entirety! Please use as a RESOURCE and present to your students whatever you feel will be helpful for them.  It is </a:t>
            </a:r>
            <a:r>
              <a:rPr lang="en-US" sz="1800" b="1"/>
              <a:t>NOT</a:t>
            </a:r>
            <a:r>
              <a:rPr lang="en-US" sz="1800"/>
              <a:t> recommended to send this entire presentation directly to your students.</a:t>
            </a:r>
          </a:p>
          <a:p>
            <a:pPr marL="285750" indent="-285750" eaLnBrk="0" hangingPunct="0">
              <a:buFont typeface="Arial" charset="0"/>
              <a:buChar char="•"/>
            </a:pPr>
            <a:endParaRPr lang="en-US" sz="1800"/>
          </a:p>
          <a:p>
            <a:pPr marL="285750" indent="-285750" eaLnBrk="0" hangingPunct="0">
              <a:buFont typeface="Arial" charset="0"/>
              <a:buChar char="•"/>
            </a:pPr>
            <a:r>
              <a:rPr lang="en-US" sz="1800"/>
              <a:t>Focus on </a:t>
            </a:r>
            <a:r>
              <a:rPr lang="en-US" sz="1800" b="1"/>
              <a:t>VOCABULARY</a:t>
            </a:r>
            <a:r>
              <a:rPr lang="en-US" sz="1800"/>
              <a:t> and general responses to a variety of question types.  It is not useful or possible for students to memorize answers to all the questions.</a:t>
            </a:r>
          </a:p>
          <a:p>
            <a:pPr marL="285750" indent="-285750" eaLnBrk="0" hangingPunct="0">
              <a:buFont typeface="Arial" charset="0"/>
              <a:buChar char="•"/>
            </a:pPr>
            <a:endParaRPr lang="en-US" sz="1800"/>
          </a:p>
          <a:p>
            <a:pPr marL="285750" indent="-285750" eaLnBrk="0" hangingPunct="0">
              <a:buFont typeface="Arial" charset="0"/>
              <a:buChar char="•"/>
            </a:pPr>
            <a:r>
              <a:rPr lang="en-US" sz="1800"/>
              <a:t>It </a:t>
            </a:r>
            <a:r>
              <a:rPr lang="en-US" sz="1800" b="1"/>
              <a:t>IS</a:t>
            </a:r>
            <a:r>
              <a:rPr lang="en-US" sz="1800"/>
              <a:t> useful for students to know the structure of the exam and Alfie’s instructions ahead of time.  This will help to reduce stress at the time of the exam.</a:t>
            </a:r>
          </a:p>
          <a:p>
            <a:pPr marL="285750" indent="-285750" eaLnBrk="0" hangingPunct="0">
              <a:buFont typeface="Arial" charset="0"/>
              <a:buChar char="•"/>
            </a:pPr>
            <a:endParaRPr lang="en-US" sz="1800"/>
          </a:p>
          <a:p>
            <a:pPr marL="285750" indent="-285750" eaLnBrk="0" hangingPunct="0">
              <a:buFont typeface="Arial" charset="0"/>
              <a:buChar char="•"/>
            </a:pPr>
            <a:r>
              <a:rPr lang="en-US" sz="1800"/>
              <a:t>It </a:t>
            </a:r>
            <a:r>
              <a:rPr lang="en-US" sz="1800" b="1"/>
              <a:t>IS</a:t>
            </a:r>
            <a:r>
              <a:rPr lang="en-US" sz="1800"/>
              <a:t> useful to give students as much practice as possible with speaking and recording their answers to a variety of questions from the 10</a:t>
            </a:r>
            <a:r>
              <a:rPr lang="en-US" sz="1800" baseline="30000"/>
              <a:t>th</a:t>
            </a:r>
            <a:r>
              <a:rPr lang="en-US" sz="1800"/>
              <a:t> grade. </a:t>
            </a:r>
          </a:p>
          <a:p>
            <a:pPr lvl="1" eaLnBrk="0" hangingPunct="0"/>
            <a:r>
              <a:rPr lang="en-US" sz="1800" i="1"/>
              <a:t>(My personal recommendation is to send question clips to students for practice.  Ask them to answer only 2 questions from the set.  For weaker students, choose two questions that you have practiced with.  For more advanced students, ask them to choose two questions to answer.)</a:t>
            </a:r>
          </a:p>
          <a:p>
            <a:pPr lvl="1" eaLnBrk="0" hangingPunct="0"/>
            <a:endParaRPr lang="en-US" sz="1800" i="1"/>
          </a:p>
          <a:p>
            <a:pPr lvl="1" eaLnBrk="0" hangingPunct="0"/>
            <a:r>
              <a:rPr lang="en-US" sz="1800" i="1"/>
              <a:t>The expectations in this presentation are </a:t>
            </a:r>
            <a:r>
              <a:rPr lang="en-US" sz="1800" b="1" i="1"/>
              <a:t>GENERALIZATIONS</a:t>
            </a:r>
            <a:r>
              <a:rPr lang="en-US" sz="1800" i="1"/>
              <a:t> of what students will be expected to do.  For a complete and detailed TOS, please refer to the official ministry </a:t>
            </a:r>
            <a:r>
              <a:rPr lang="en-US" sz="1800" i="1">
                <a:hlinkClick r:id="rId2" action="ppaction://hlinkfile"/>
              </a:rPr>
              <a:t>Table of Specifications</a:t>
            </a:r>
            <a:r>
              <a:rPr lang="en-US" sz="1800" i="1"/>
              <a:t>.</a:t>
            </a:r>
          </a:p>
          <a:p>
            <a:pPr lvl="1" eaLnBrk="0" hangingPunct="0"/>
            <a:endParaRPr lang="en-US" sz="1800" i="1"/>
          </a:p>
          <a:p>
            <a:pPr lvl="1" eaLnBrk="0" hangingPunct="0"/>
            <a:endParaRPr lang="en-US" sz="1800" i="1"/>
          </a:p>
        </p:txBody>
      </p:sp>
      <p:sp>
        <p:nvSpPr>
          <p:cNvPr id="17411" name="TextBox 4"/>
          <p:cNvSpPr txBox="1">
            <a:spLocks noChangeArrowheads="1"/>
          </p:cNvSpPr>
          <p:nvPr/>
        </p:nvSpPr>
        <p:spPr bwMode="auto">
          <a:xfrm>
            <a:off x="3190875" y="227013"/>
            <a:ext cx="58102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600"/>
              <a:t>Guidelines for Teachers:</a:t>
            </a:r>
          </a:p>
        </p:txBody>
      </p:sp>
      <p:pic>
        <p:nvPicPr>
          <p:cNvPr id="17412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068"/>
          <a:stretch>
            <a:fillRect/>
          </a:stretch>
        </p:blipFill>
        <p:spPr bwMode="auto">
          <a:xfrm>
            <a:off x="8689975" y="123825"/>
            <a:ext cx="1422400" cy="108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2" descr="Facebook like button - Wikiped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725" y="3160713"/>
            <a:ext cx="873125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2" descr="Facebook like button - Wikiped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725" y="4008438"/>
            <a:ext cx="873125" cy="67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5" name="Picture 2" descr="Facebook like button - Wikiped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2725" y="1384300"/>
            <a:ext cx="8731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6" name="Picture 2" descr="Facebook like button - Wikiped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2725" y="2438400"/>
            <a:ext cx="8731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FE7A5F3-92AC-49B8-96FB-229BE9FA5D51}" type="slidenum">
              <a:rPr lang="en-US" altLang="en-US" smtClean="0">
                <a:latin typeface="+mn-lt"/>
              </a:rPr>
              <a:pPr>
                <a:defRPr/>
              </a:pPr>
              <a:t>30</a:t>
            </a:fld>
            <a:endParaRPr lang="en-US" altLang="en-US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113" y="390525"/>
            <a:ext cx="39036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n-lt"/>
                <a:cs typeface="Arial" panose="020B0604020202020204" pitchFamily="34" charset="0"/>
                <a:sym typeface="Arial" panose="020B0604020202020204" pitchFamily="34" charset="0"/>
              </a:rPr>
              <a:t>More Practice from COBE 2020 Winter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800600" y="1020763"/>
          <a:ext cx="7037388" cy="261461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36904">
                  <a:extLst>
                    <a:ext uri="{9D8B030D-6E8A-4147-A177-3AD203B41FA5}"/>
                  </a:extLst>
                </a:gridCol>
              </a:tblGrid>
              <a:tr h="413280">
                <a:tc>
                  <a:txBody>
                    <a:bodyPr/>
                    <a:lstStyle/>
                    <a:p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Belly Flop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526132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 way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was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ending unexpected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detail.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1578395">
                <a:tc>
                  <a:txBody>
                    <a:bodyPr/>
                    <a:lstStyle/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Why do you think the girl with the black hair continues diving and doesn't give up?</a:t>
                      </a:r>
                    </a:p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6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R="0" algn="l" rtl="0" fontAlgn="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 do you think the girl with the black hair feels at the end of the clip?  Answer the questions with detailed explanations.</a:t>
                      </a: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800600" y="4033838"/>
          <a:ext cx="7042150" cy="24828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42220">
                  <a:extLst>
                    <a:ext uri="{9D8B030D-6E8A-4147-A177-3AD203B41FA5}"/>
                  </a:extLst>
                </a:gridCol>
              </a:tblGrid>
              <a:tr h="39987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Warbie</a:t>
                      </a: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en-US" sz="24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Yarma</a:t>
                      </a:r>
                      <a:endParaRPr lang="en-US" sz="2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19767">
                <a:tc>
                  <a:txBody>
                    <a:bodyPr/>
                    <a:lstStyle/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clip.</a:t>
                      </a:r>
                    </a:p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is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surprising about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end of the clip? 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detail.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120233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it's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hard for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old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 to take a picture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of the bird?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it's so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important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for the old man to take a picture of the bird? Answer the questions with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detailed explanations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4" name="ls5J7caQj7A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61925" y="1008063"/>
            <a:ext cx="4421188" cy="269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5JdIWPzFNvs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74613" y="3873500"/>
            <a:ext cx="4414837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hlinkClick r:id="rId6" action="ppaction://hlinksldjump"/>
          </p:cNvPr>
          <p:cNvSpPr txBox="1"/>
          <p:nvPr/>
        </p:nvSpPr>
        <p:spPr>
          <a:xfrm>
            <a:off x="8756650" y="188913"/>
            <a:ext cx="2941638" cy="611187"/>
          </a:xfrm>
          <a:prstGeom prst="stripedRightArrow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SKIP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43E209F-4E40-433F-878D-26B853E0E064}" type="slidenum">
              <a:rPr lang="en-US" altLang="en-US" smtClean="0">
                <a:latin typeface="+mn-lt"/>
              </a:rPr>
              <a:pPr>
                <a:defRPr/>
              </a:pPr>
              <a:t>31</a:t>
            </a:fld>
            <a:endParaRPr lang="en-US" altLang="en-US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113" y="390525"/>
            <a:ext cx="39036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n-lt"/>
                <a:cs typeface="Arial" panose="020B0604020202020204" pitchFamily="34" charset="0"/>
                <a:sym typeface="Arial" panose="020B0604020202020204" pitchFamily="34" charset="0"/>
              </a:rPr>
              <a:t>More Practice from COBE 2020 Winter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967288" y="1089025"/>
          <a:ext cx="7037387" cy="247332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36904">
                  <a:extLst>
                    <a:ext uri="{9D8B030D-6E8A-4147-A177-3AD203B41FA5}"/>
                  </a:extLst>
                </a:gridCol>
              </a:tblGrid>
              <a:tr h="406670">
                <a:tc>
                  <a:txBody>
                    <a:bodyPr/>
                    <a:lstStyle/>
                    <a:p>
                      <a:r>
                        <a:rPr lang="en-US" sz="2400" b="1" i="0" u="none" strike="noStrike" cap="none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Mr</a:t>
                      </a: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Indifferent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948897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is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surprising about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end of the clip?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detail.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9848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is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happier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after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changed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his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behavior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fontAlgn="t"/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happens after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clip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ends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 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Answer the questions with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detailed explanations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967288" y="3951288"/>
          <a:ext cx="7037387" cy="2646362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36904">
                  <a:extLst>
                    <a:ext uri="{9D8B030D-6E8A-4147-A177-3AD203B41FA5}"/>
                  </a:extLst>
                </a:gridCol>
              </a:tblGrid>
              <a:tr h="41300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Pip (Dog School)</a:t>
                      </a:r>
                      <a:endParaRPr lang="en-US" sz="24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745547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 you think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dog feels at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of the clip?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detail.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13660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dog wanted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to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 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school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fontAlgn="t"/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would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story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be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different if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were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big and tall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fontAlgn="t"/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Answer the questions with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detailed explanations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7" name="qLGNj-xrgvY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69863" y="958850"/>
            <a:ext cx="4413250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07d2dXHYb94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69863" y="3835400"/>
            <a:ext cx="4413250" cy="266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qLGNj-xrgvY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69863" y="931863"/>
            <a:ext cx="4413250" cy="261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07d2dXHYb94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69863" y="3808413"/>
            <a:ext cx="4413250" cy="266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hlinkClick r:id="rId6" action="ppaction://hlinksldjump"/>
          </p:cNvPr>
          <p:cNvSpPr txBox="1"/>
          <p:nvPr/>
        </p:nvSpPr>
        <p:spPr>
          <a:xfrm>
            <a:off x="8756650" y="188913"/>
            <a:ext cx="2941638" cy="611187"/>
          </a:xfrm>
          <a:prstGeom prst="stripedRightArrow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SKIP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CFAF219-E5F0-465F-900B-3BE10E4A4DD0}" type="slidenum">
              <a:rPr lang="en-US" altLang="en-US" smtClean="0">
                <a:latin typeface="+mn-lt"/>
              </a:rPr>
              <a:pPr>
                <a:defRPr/>
              </a:pPr>
              <a:t>32</a:t>
            </a:fld>
            <a:endParaRPr lang="en-US" altLang="en-US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113" y="390525"/>
            <a:ext cx="39036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n-lt"/>
                <a:cs typeface="Arial" panose="020B0604020202020204" pitchFamily="34" charset="0"/>
                <a:sym typeface="Arial" panose="020B0604020202020204" pitchFamily="34" charset="0"/>
              </a:rPr>
              <a:t>More Practice from COBE 2020 Winter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4967288" y="1089025"/>
          <a:ext cx="7037387" cy="26733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7036904">
                  <a:extLst>
                    <a:ext uri="{9D8B030D-6E8A-4147-A177-3AD203B41FA5}"/>
                  </a:extLst>
                </a:gridCol>
              </a:tblGrid>
              <a:tr h="385043">
                <a:tc>
                  <a:txBody>
                    <a:bodyPr/>
                    <a:lstStyle/>
                    <a:p>
                      <a:r>
                        <a:rPr lang="en-US" sz="16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Broken Arrow</a:t>
                      </a:r>
                    </a:p>
                  </a:txBody>
                  <a:tcPr/>
                </a:tc>
                <a:extLst>
                  <a:ext uri="{0D108BD9-81ED-4DB2-BD59-A6C34878D82A}"/>
                </a:extLst>
              </a:tr>
              <a:tr h="693077">
                <a:tc>
                  <a:txBody>
                    <a:bodyPr/>
                    <a:lstStyle/>
                    <a:p>
                      <a:pPr marL="0" indent="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Describe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events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the clip 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marL="22225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How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does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father feel at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the </a:t>
                      </a: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end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of the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clip?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Explain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 detail.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  <a:tr h="146553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How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does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girl help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her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father win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competition?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fontAlgn="t"/>
                      <a:r>
                        <a:rPr lang="en-US" sz="1600" dirty="0">
                          <a:effectLst/>
                          <a:latin typeface="+mn-lt"/>
                        </a:rPr>
                        <a:t/>
                      </a:r>
                      <a:br>
                        <a:rPr lang="en-US" sz="1600" dirty="0">
                          <a:effectLst/>
                          <a:latin typeface="+mn-lt"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What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do you think the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father learns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from this experience?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fontAlgn="t"/>
                      <a:endParaRPr lang="en-US" sz="1600" dirty="0">
                        <a:effectLst/>
                        <a:latin typeface="+mn-lt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Answer the questions with 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detailed explanations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</a:t>
                      </a:r>
                      <a:endParaRPr lang="en-US" sz="1600" dirty="0">
                        <a:effectLst/>
                        <a:latin typeface="+mn-lt"/>
                      </a:endParaRPr>
                    </a:p>
                  </a:txBody>
                  <a:tcPr marL="68580" marR="68580"/>
                </a:tc>
                <a:extLst>
                  <a:ext uri="{0D108BD9-81ED-4DB2-BD59-A6C34878D82A}"/>
                </a:extLst>
              </a:tr>
            </a:tbl>
          </a:graphicData>
        </a:graphic>
      </p:graphicFrame>
      <p:pic>
        <p:nvPicPr>
          <p:cNvPr id="4" name="V6iKSUoUN48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87325" y="1089025"/>
            <a:ext cx="4689475" cy="263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>
            <a:hlinkClick r:id="rId4" action="ppaction://hlinksldjump"/>
          </p:cNvPr>
          <p:cNvSpPr txBox="1"/>
          <p:nvPr/>
        </p:nvSpPr>
        <p:spPr>
          <a:xfrm>
            <a:off x="8756650" y="188913"/>
            <a:ext cx="2941638" cy="611187"/>
          </a:xfrm>
          <a:prstGeom prst="stripedRightArrow">
            <a:avLst/>
          </a:prstGeom>
          <a:solidFill>
            <a:srgbClr val="FFC000"/>
          </a:solidFill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SKIP PRACTICE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Number Placeholder 1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FBF578C7-DE9F-4F2F-BE69-FBC55EE0E0B6}" type="slidenum">
              <a:rPr lang="en-US" altLang="en-US" smtClean="0"/>
              <a:pPr>
                <a:buFont typeface="Arial" charset="0"/>
                <a:buNone/>
              </a:pPr>
              <a:t>33</a:t>
            </a:fld>
            <a:endParaRPr lang="en-US" altLang="en-US" smtClean="0"/>
          </a:p>
        </p:txBody>
      </p:sp>
      <p:sp>
        <p:nvSpPr>
          <p:cNvPr id="69634" name="TextBox 2"/>
          <p:cNvSpPr txBox="1">
            <a:spLocks noChangeArrowheads="1"/>
          </p:cNvSpPr>
          <p:nvPr/>
        </p:nvSpPr>
        <p:spPr bwMode="auto">
          <a:xfrm>
            <a:off x="1641475" y="714375"/>
            <a:ext cx="8796338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4800"/>
              <a:t>You can go through the whole practice 2019 simulation again </a:t>
            </a:r>
            <a:r>
              <a:rPr lang="en-US" altLang="en-US" sz="4800">
                <a:hlinkClick r:id="rId2"/>
              </a:rPr>
              <a:t>HERE</a:t>
            </a:r>
            <a:endParaRPr lang="en-US" altLang="en-US" sz="4800"/>
          </a:p>
        </p:txBody>
      </p:sp>
      <p:pic>
        <p:nvPicPr>
          <p:cNvPr id="7" name="Google Shape;226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l="24838" t="17322" r="24424" b="23537"/>
          <a:stretch/>
        </p:blipFill>
        <p:spPr>
          <a:xfrm rot="21342415">
            <a:off x="6955325" y="3563583"/>
            <a:ext cx="3696406" cy="2687963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636" name="TextBox 1"/>
          <p:cNvSpPr txBox="1">
            <a:spLocks noChangeArrowheads="1"/>
          </p:cNvSpPr>
          <p:nvPr/>
        </p:nvSpPr>
        <p:spPr bwMode="auto">
          <a:xfrm>
            <a:off x="595313" y="4473575"/>
            <a:ext cx="4940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You can go directly to the Israel Ministry of Education, English Inspectorate site for links to this an other resources.</a:t>
            </a:r>
          </a:p>
          <a:p>
            <a:pPr eaLnBrk="0" hangingPunct="0"/>
            <a:endParaRPr lang="en-US"/>
          </a:p>
          <a:p>
            <a:pPr eaLnBrk="0" hangingPunct="0"/>
            <a:r>
              <a:rPr lang="en-US">
                <a:hlinkClick r:id="rId4"/>
              </a:rPr>
              <a:t>CLICK HERE to go to the Inspectorate site, Computerized Oral Exam page.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Google Shape;351;p25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YOUR GRADE FOR THE EXAM...</a:t>
            </a:r>
          </a:p>
        </p:txBody>
      </p:sp>
      <p:sp>
        <p:nvSpPr>
          <p:cNvPr id="352" name="Google Shape;352;p25"/>
          <p:cNvSpPr txBox="1">
            <a:spLocks noGrp="1"/>
          </p:cNvSpPr>
          <p:nvPr>
            <p:ph type="body" idx="1"/>
          </p:nvPr>
        </p:nvSpPr>
        <p:spPr>
          <a:xfrm>
            <a:off x="633413" y="1500188"/>
            <a:ext cx="10515600" cy="4770437"/>
          </a:xfrm>
        </p:spPr>
        <p:txBody>
          <a:bodyPr/>
          <a:lstStyle/>
          <a:p>
            <a:pPr marL="0" indent="0" eaLnBrk="1" fontAlgn="auto" hangingPunct="1">
              <a:buFont typeface="Arial"/>
              <a:buNone/>
              <a:defRPr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be graded for each part of the exam as follows: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endParaRPr lang="en-US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r>
              <a:rPr lang="en-US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A: (Question 1) = 25%</a:t>
            </a: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r>
              <a:rPr lang="en-US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B: (Question 2) = 25%</a:t>
            </a: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endParaRPr lang="en-US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r>
              <a:rPr lang="en-US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C: (Question 3) = 25%</a:t>
            </a: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457200" eaLnBrk="1" fontAlgn="auto" hangingPunct="1">
              <a:buFont typeface="Arial"/>
              <a:buNone/>
              <a:defRPr/>
            </a:pPr>
            <a:r>
              <a:rPr lang="en-US" sz="4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 (Question 4) = 25%</a:t>
            </a: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endParaRPr sz="4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59" name="Google Shape;353;p25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761C4033-E3DD-4E1B-8C7F-B02443BC038A}" type="slidenum">
              <a:rPr lang="en-US" altLang="en-US" smtClean="0"/>
              <a:pPr>
                <a:buFont typeface="Arial" charset="0"/>
                <a:buNone/>
              </a:pPr>
              <a:t>34</a:t>
            </a:fld>
            <a:endParaRPr lang="en-US" altLang="en-US" smtClean="0"/>
          </a:p>
        </p:txBody>
      </p:sp>
      <p:pic>
        <p:nvPicPr>
          <p:cNvPr id="70660" name="Google Shape;354;p25"/>
          <p:cNvPicPr preferRelativeResize="0">
            <a:picLocks noChangeAspect="1" noChangeArrowheads="1"/>
          </p:cNvPicPr>
          <p:nvPr/>
        </p:nvPicPr>
        <p:blipFill>
          <a:blip r:embed="rId3"/>
          <a:srcRect b="17810"/>
          <a:stretch>
            <a:fillRect/>
          </a:stretch>
        </p:blipFill>
        <p:spPr bwMode="auto">
          <a:xfrm>
            <a:off x="8853488" y="3687763"/>
            <a:ext cx="2397125" cy="212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Google Shape;359;p26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FOR EACH ANSWER...</a:t>
            </a:r>
            <a:r>
              <a:rPr lang="en-US" altLang="en-US" sz="240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(*note emphasis on content for 4 pointers!)</a:t>
            </a:r>
            <a:endParaRPr lang="en-US" altLang="en-US" sz="4400" smtClean="0">
              <a:solidFill>
                <a:srgbClr val="FF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72706" name="Google Shape;361;p26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1F6D61C9-04F9-4B05-89B2-269EE41E811A}" type="slidenum">
              <a:rPr lang="en-US" altLang="en-US" smtClean="0"/>
              <a:pPr>
                <a:buFont typeface="Arial" charset="0"/>
                <a:buNone/>
              </a:pPr>
              <a:t>35</a:t>
            </a:fld>
            <a:endParaRPr lang="en-US" altLang="en-US" smtClean="0"/>
          </a:p>
        </p:txBody>
      </p:sp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127125" y="1600200"/>
          <a:ext cx="9983788" cy="4359275"/>
        </p:xfrm>
        <a:graphic>
          <a:graphicData uri="http://schemas.openxmlformats.org/drawingml/2006/table">
            <a:tbl>
              <a:tblPr firstRow="1" bandRow="1"/>
              <a:tblGrid>
                <a:gridCol w="5243444">
                  <a:extLst>
                    <a:ext uri="{9D8B030D-6E8A-4147-A177-3AD203B41FA5}"/>
                  </a:extLst>
                </a:gridCol>
                <a:gridCol w="2176669">
                  <a:extLst>
                    <a:ext uri="{9D8B030D-6E8A-4147-A177-3AD203B41FA5}"/>
                  </a:extLst>
                </a:gridCol>
                <a:gridCol w="2564296">
                  <a:extLst>
                    <a:ext uri="{9D8B030D-6E8A-4147-A177-3AD203B41FA5}"/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70C0"/>
                          </a:solidFill>
                        </a:rPr>
                        <a:t>CRITERIA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dirty="0">
                          <a:solidFill>
                            <a:srgbClr val="0070C0"/>
                          </a:solidFill>
                          <a:hlinkClick r:id="rId3" action="ppaction://hlinkfile"/>
                        </a:rPr>
                        <a:t>4 POINTS</a:t>
                      </a:r>
                      <a:endParaRPr lang="en-US" sz="3200" b="1" dirty="0">
                        <a:solidFill>
                          <a:srgbClr val="0070C0"/>
                        </a:solidFill>
                      </a:endParaRPr>
                    </a:p>
                    <a:p>
                      <a:endParaRPr lang="en-US" sz="32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 dirty="0">
                          <a:solidFill>
                            <a:srgbClr val="0070C0"/>
                          </a:solidFill>
                          <a:hlinkClick r:id="rId4" action="ppaction://hlinkfile"/>
                        </a:rPr>
                        <a:t>5 POINTS</a:t>
                      </a:r>
                      <a:endParaRPr lang="en-US" sz="3200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TOPIC DEVELOPMENT (CONTENT)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60 %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50 % 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rPr>
                        <a:t>SPEAKING CLEARLY AND </a:t>
                      </a:r>
                      <a:r>
                        <a:rPr lang="en-US" altLang="en-US" sz="2400" b="1" i="1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rPr>
                        <a:t>FLUENTLY </a:t>
                      </a:r>
                    </a:p>
                    <a:p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10 %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15 %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rPr>
                        <a:t>VOCABULARY, EXPRESSIONS, CHUNKS</a:t>
                      </a:r>
                    </a:p>
                    <a:p>
                      <a:r>
                        <a:rPr lang="en-US" altLang="en-US" sz="2400" b="1" dirty="0">
                          <a:latin typeface="Calibri" panose="020F0502020204030204" pitchFamily="34" charset="0"/>
                          <a:cs typeface="Calibri" panose="020F0502020204030204" pitchFamily="34" charset="0"/>
                          <a:sym typeface="Calibri" panose="020F0502020204030204" pitchFamily="34" charset="0"/>
                        </a:rPr>
                        <a:t> 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20 %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20 %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/>
                        <a:t>LANGUAGE </a:t>
                      </a:r>
                    </a:p>
                    <a:p>
                      <a:r>
                        <a:rPr lang="en-US" sz="2400" b="1" dirty="0"/>
                        <a:t>(GRAMMAR / STRUCTURES)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10 %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15 %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72733" name="TextBox 7"/>
          <p:cNvSpPr txBox="1">
            <a:spLocks noChangeArrowheads="1"/>
          </p:cNvSpPr>
          <p:nvPr/>
        </p:nvSpPr>
        <p:spPr bwMode="auto">
          <a:xfrm>
            <a:off x="1127125" y="6261100"/>
            <a:ext cx="82756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>
                <a:hlinkClick r:id="rId5"/>
              </a:rPr>
              <a:t>Complete detailed rubrics, accompanying charts and TOS &gt; click here</a:t>
            </a:r>
            <a:endParaRPr 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Google Shape;366;p27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POINTS WILL BE TAKEN OFF FOR...</a:t>
            </a:r>
          </a:p>
        </p:txBody>
      </p:sp>
      <p:sp>
        <p:nvSpPr>
          <p:cNvPr id="367" name="Google Shape;367;p27"/>
          <p:cNvSpPr txBox="1">
            <a:spLocks noGrp="1"/>
          </p:cNvSpPr>
          <p:nvPr>
            <p:ph type="body" idx="1"/>
          </p:nvPr>
        </p:nvSpPr>
        <p:spPr>
          <a:xfrm>
            <a:off x="658813" y="1311275"/>
            <a:ext cx="10515600" cy="4351338"/>
          </a:xfrm>
        </p:spPr>
        <p:txBody>
          <a:bodyPr/>
          <a:lstStyle/>
          <a:p>
            <a:pPr eaLnBrk="1" fontAlgn="auto" hangingPunct="1">
              <a:buFont typeface="Arial"/>
              <a:buChar char="•"/>
              <a:defRPr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ANSWERS THAT ARE INCOMPLETE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eaLnBrk="1" fontAlgn="auto" hangingPunct="1">
              <a:spcBef>
                <a:spcPts val="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MANY STOPS / FILES (MORE THAN 2)</a:t>
            </a:r>
          </a:p>
          <a:p>
            <a:pPr eaLnBrk="1" fontAlgn="auto" hangingPunct="1">
              <a:spcBef>
                <a:spcPts val="0"/>
              </a:spcBef>
              <a:buFont typeface="Arial"/>
              <a:buChar char="•"/>
              <a:defRPr/>
            </a:pPr>
            <a:r>
              <a:rPr lang="en-US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B ONLY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ANSWERS LESS THAN ONE MINUTE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GET A </a:t>
            </a:r>
            <a:r>
              <a:rPr lang="en-US" sz="4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FOR…</a:t>
            </a:r>
            <a:endParaRPr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eaLnBrk="1" fontAlgn="auto" hangingPunct="1">
              <a:buFont typeface="Arial"/>
              <a:buChar char="•"/>
              <a:defRPr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QUESTIONS YOU DON’T ANSWER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eaLnBrk="1" fontAlgn="auto" hangingPunct="1">
              <a:spcBef>
                <a:spcPts val="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EMPTY FILE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eaLnBrk="1" fontAlgn="auto" hangingPunct="1">
              <a:spcBef>
                <a:spcPts val="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THAN 8 FILES FOR ONE ANSWER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eaLnBrk="1" fontAlgn="auto" hangingPunct="1">
              <a:spcBef>
                <a:spcPts val="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FOUL LANGUAGE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eaLnBrk="1" fontAlgn="auto" hangingPunct="1">
              <a:spcBef>
                <a:spcPts val="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ANY LANGUAGE THAT IS NOT ENGLISH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 eaLnBrk="1" fontAlgn="auto" hangingPunct="1">
              <a:buFont typeface="Arial"/>
              <a:buNone/>
              <a:defRPr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55" name="Google Shape;368;p27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69263" y="2668588"/>
            <a:ext cx="2994025" cy="29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Google Shape;374;p28"/>
          <p:cNvSpPr txBox="1">
            <a:spLocks noGrp="1" noChangeArrowheads="1"/>
          </p:cNvSpPr>
          <p:nvPr>
            <p:ph type="title"/>
          </p:nvPr>
        </p:nvSpPr>
        <p:spPr>
          <a:xfrm>
            <a:off x="838200" y="84138"/>
            <a:ext cx="10515600" cy="1325562"/>
          </a:xfrm>
        </p:spPr>
        <p:txBody>
          <a:bodyPr/>
          <a:lstStyle/>
          <a:p>
            <a:pPr algn="ctr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Calibri" pitchFamily="34" charset="0"/>
              <a:buNone/>
            </a:pPr>
            <a:r>
              <a:rPr lang="en-US" altLang="en-US" sz="6000" smtClean="0">
                <a:solidFill>
                  <a:srgbClr val="2F549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GOOD LUCK!  PRACTICE!!!</a:t>
            </a:r>
          </a:p>
        </p:txBody>
      </p:sp>
      <p:sp>
        <p:nvSpPr>
          <p:cNvPr id="76802" name="Google Shape;375;p28"/>
          <p:cNvSpPr txBox="1">
            <a:spLocks noGrp="1" noChangeArrowheads="1"/>
          </p:cNvSpPr>
          <p:nvPr>
            <p:ph type="body" idx="1"/>
          </p:nvPr>
        </p:nvSpPr>
        <p:spPr>
          <a:xfrm>
            <a:off x="536575" y="1111250"/>
            <a:ext cx="11410950" cy="5610225"/>
          </a:xfrm>
        </p:spPr>
        <p:txBody>
          <a:bodyPr/>
          <a:lstStyle/>
          <a:p>
            <a:pPr indent="-419100" eaLnBrk="1" hangingPunct="1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  <a:buSzPts val="3000"/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DATES ARE SET BY THE MINISTRY AND CANNOT BE CHANGED!  </a:t>
            </a:r>
          </a:p>
          <a:p>
            <a:pPr indent="-419100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000"/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YOU </a:t>
            </a:r>
            <a:r>
              <a:rPr lang="en-US" altLang="en-US" sz="2800" b="1" smtClean="0">
                <a:latin typeface="Calibri" pitchFamily="34" charset="0"/>
                <a:cs typeface="Calibri" pitchFamily="34" charset="0"/>
                <a:sym typeface="Calibri" pitchFamily="34" charset="0"/>
              </a:rPr>
              <a:t>MUST</a:t>
            </a: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COME ON YOUR ASSIGNED DAY!!! </a:t>
            </a:r>
            <a:r>
              <a:rPr lang="en-US" altLang="en-US" sz="2800" b="1" i="1" u="sng" smtClean="0">
                <a:latin typeface="Calibri" pitchFamily="34" charset="0"/>
                <a:cs typeface="Calibri" pitchFamily="34" charset="0"/>
                <a:sym typeface="Calibri" pitchFamily="34" charset="0"/>
              </a:rPr>
              <a:t>NO AIDS ALLOWED</a:t>
            </a: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</a:p>
          <a:p>
            <a:pPr indent="-419100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000"/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THE 4 AND 5 POINT EXAM IS THE SAME: </a:t>
            </a: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  <a:hlinkClick r:id="rId3"/>
              </a:rPr>
              <a:t>YOU WILL BE GRADED ACCORDING TO RUBRICS FOR YOUR LEVEL (4 or 5 points) </a:t>
            </a:r>
            <a:r>
              <a:rPr lang="en-US" altLang="en-US" sz="28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Calibri" pitchFamily="34" charset="0"/>
                <a:hlinkClick r:id="rId3"/>
              </a:rPr>
              <a:t>based on the “CAN-DO” LANGUAGE ASSESSMENT STANDARDS.</a:t>
            </a:r>
            <a:r>
              <a:rPr lang="en-US" altLang="en-US" sz="280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</a:p>
          <a:p>
            <a:pPr indent="-419100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000"/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YOU WILL GET A PRACTICE SIMULATION TEST AND A SCHOOL GRADE</a:t>
            </a:r>
            <a:r>
              <a:rPr lang="en-US" altLang="en-US" sz="280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. </a:t>
            </a:r>
          </a:p>
        </p:txBody>
      </p:sp>
      <p:sp>
        <p:nvSpPr>
          <p:cNvPr id="76803" name="Google Shape;376;p28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A968D71F-D4A9-4D47-96A9-D36B6C65B3D9}" type="slidenum">
              <a:rPr lang="en-US" altLang="en-US" smtClean="0"/>
              <a:pPr>
                <a:buFont typeface="Arial" charset="0"/>
                <a:buNone/>
              </a:pPr>
              <a:t>37</a:t>
            </a:fld>
            <a:endParaRPr lang="en-US" altLang="en-US" smtClean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Number Placeholder 1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66871175-46C3-43A5-9D2B-C470D777BF66}" type="slidenum">
              <a:rPr lang="en-US" altLang="en-US" smtClean="0"/>
              <a:pPr>
                <a:buFont typeface="Arial" charset="0"/>
                <a:buNone/>
              </a:pPr>
              <a:t>38</a:t>
            </a:fld>
            <a:endParaRPr lang="en-US" altLang="en-US" smtClean="0"/>
          </a:p>
        </p:txBody>
      </p:sp>
      <p:pic>
        <p:nvPicPr>
          <p:cNvPr id="78850" name="Picture 2" descr="FMO and COVID-19 - FM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54350" y="2317750"/>
            <a:ext cx="6083300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1" name="TextBox 2"/>
          <p:cNvSpPr txBox="1">
            <a:spLocks noChangeArrowheads="1"/>
          </p:cNvSpPr>
          <p:nvPr/>
        </p:nvSpPr>
        <p:spPr bwMode="auto">
          <a:xfrm>
            <a:off x="746125" y="596900"/>
            <a:ext cx="1077595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Your teachers will inform you of any changes in the requirements, dates, or format of the COBE that may be implemented as a result of the COVID19 pandemic restrictions.</a:t>
            </a:r>
          </a:p>
        </p:txBody>
      </p:sp>
      <p:sp>
        <p:nvSpPr>
          <p:cNvPr id="78852" name="TextBox 3"/>
          <p:cNvSpPr txBox="1">
            <a:spLocks noChangeArrowheads="1"/>
          </p:cNvSpPr>
          <p:nvPr/>
        </p:nvSpPr>
        <p:spPr bwMode="auto">
          <a:xfrm>
            <a:off x="746125" y="4764088"/>
            <a:ext cx="75834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altLang="en-US" sz="2800"/>
              <a:t>In the meantime…practice, and STAY WELL!  </a:t>
            </a:r>
          </a:p>
        </p:txBody>
      </p:sp>
      <p:pic>
        <p:nvPicPr>
          <p:cNvPr id="61444" name="Picture 4" descr="Pin on covid19-face-mask-idea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0600" y="4670355"/>
            <a:ext cx="1868557" cy="1868557"/>
          </a:xfrm>
          <a:prstGeom prst="ellipse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Number Placeholder 1"/>
          <p:cNvSpPr>
            <a:spLocks noGrp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9634B82B-995E-44BB-B204-50B60F134B7C}" type="slidenum">
              <a:rPr lang="en-US" altLang="en-US" smtClean="0"/>
              <a:pPr>
                <a:buFont typeface="Arial" charset="0"/>
                <a:buNone/>
              </a:pPr>
              <a:t>39</a:t>
            </a:fld>
            <a:endParaRPr lang="en-US" altLang="en-US" smtClean="0"/>
          </a:p>
        </p:txBody>
      </p:sp>
      <p:sp>
        <p:nvSpPr>
          <p:cNvPr id="79874" name="TextBox 2"/>
          <p:cNvSpPr txBox="1">
            <a:spLocks noChangeArrowheads="1"/>
          </p:cNvSpPr>
          <p:nvPr/>
        </p:nvSpPr>
        <p:spPr bwMode="auto">
          <a:xfrm>
            <a:off x="2444750" y="625475"/>
            <a:ext cx="742473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7200"/>
              <a:t>RESOURCES</a:t>
            </a:r>
          </a:p>
        </p:txBody>
      </p:sp>
      <p:pic>
        <p:nvPicPr>
          <p:cNvPr id="798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-855836">
            <a:off x="698500" y="301625"/>
            <a:ext cx="1344613" cy="134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9935" name="Group 63"/>
          <p:cNvGraphicFramePr>
            <a:graphicFrameLocks noGrp="1"/>
          </p:cNvGraphicFramePr>
          <p:nvPr/>
        </p:nvGraphicFramePr>
        <p:xfrm>
          <a:off x="1217613" y="1587500"/>
          <a:ext cx="10317162" cy="6059488"/>
        </p:xfrm>
        <a:graphic>
          <a:graphicData uri="http://schemas.openxmlformats.org/drawingml/2006/table">
            <a:tbl>
              <a:tblPr/>
              <a:tblGrid>
                <a:gridCol w="1677987"/>
                <a:gridCol w="3859213"/>
                <a:gridCol w="2389187"/>
                <a:gridCol w="2390775"/>
              </a:tblGrid>
              <a:tr h="9525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COBE 2021 GUIDELINES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Israel Ministry of Education, English Inspectorate site.  Chief English Inspector: Tziona Levy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  <a:hlinkClick r:id="rId3"/>
                        </a:rPr>
                        <a:t>education.gov.il/english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27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COBE 2021 GUIDELINES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Israel Ministry of Education, English Inspectorate site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  <a:hlinkClick r:id="rId4"/>
                        </a:rPr>
                        <a:t>https://docs.google.com/document/d/17Z57DX9yY43WL9k5RBVChSSL8O_sjyE_/edit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2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COBE 2019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C.O.B.E. computerized bagrut exam: simulation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  <a:hlinkClick r:id="rId5"/>
                        </a:rPr>
                        <a:t>https://storage.cet.ac.il/ExamsViewer/SpokenEnglish/016487/2019/sim/Day1/Ver1/instructions.htm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25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Beverly Chazan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National Counselor, COBE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058-490-2765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Beverly’s COBE Hotline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  <a:hlinkClick r:id="rId6"/>
                        </a:rPr>
                        <a:t>https://docs.google.com/presentation/d/1T0M2O6yexjFYO5GXiWmC1rE9nQNxMfERLVnqLGFr2R8/edit#slide=id.p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35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Magen Grades XL file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Exel file for calculating grades for matkonet and tasks using COBE rubrics Criteria values for 4 and 5 point level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  <a:hlinkClick r:id="rId7"/>
                        </a:rPr>
                        <a:t>4 POINTS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  <a:hlinkClick r:id="rId8"/>
                        </a:rPr>
                        <a:t>5 POINTS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11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Makif School Website (wix.com)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“English Well” Makif Ramot Be’er Sheva, Natalia </a:t>
                      </a: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Calibri" pitchFamily="34" charset="0"/>
                        </a:rPr>
                        <a:t>Pinchevsky Skripochnik and staff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  <a:hlinkClick r:id="rId9"/>
                        </a:rPr>
                        <a:t>https://nataliaps0.wixsite.com/english-well/itest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9908" name="Picture 4" descr="education-logo - PATHWAY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433513" y="1911350"/>
            <a:ext cx="1201737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Google Shape;96;p2"/>
          <p:cNvSpPr txBox="1">
            <a:spLocks noGrp="1" noChangeArrowheads="1"/>
          </p:cNvSpPr>
          <p:nvPr>
            <p:ph type="title"/>
          </p:nvPr>
        </p:nvSpPr>
        <p:spPr>
          <a:xfrm>
            <a:off x="688975" y="65087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4400"/>
              <a:buFont typeface="Calibri" pitchFamily="34" charset="0"/>
              <a:buNone/>
            </a:pPr>
            <a:r>
              <a:rPr lang="en-US" altLang="en-US" sz="5400" b="1" smtClean="0">
                <a:solidFill>
                  <a:srgbClr val="2F549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COBE </a:t>
            </a:r>
            <a:r>
              <a:rPr lang="en-US" altLang="en-US" sz="4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= 20% of your English Bagrut Grade</a:t>
            </a:r>
          </a:p>
        </p:txBody>
      </p:sp>
      <p:sp>
        <p:nvSpPr>
          <p:cNvPr id="18434" name="Google Shape;97;p2"/>
          <p:cNvSpPr txBox="1">
            <a:spLocks noGrp="1"/>
          </p:cNvSpPr>
          <p:nvPr>
            <p:ph type="body" idx="1"/>
          </p:nvPr>
        </p:nvSpPr>
        <p:spPr>
          <a:xfrm>
            <a:off x="566738" y="2197100"/>
            <a:ext cx="11331575" cy="4351338"/>
          </a:xfrm>
        </p:spPr>
        <p:txBody>
          <a:bodyPr/>
          <a:lstStyle/>
          <a:p>
            <a:pPr marL="228600" indent="-228600" ea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1C4587"/>
              </a:buClr>
              <a:buSzPts val="4800"/>
            </a:pPr>
            <a:r>
              <a:rPr lang="en-US" sz="4800" b="1" smtClean="0">
                <a:solidFill>
                  <a:srgbClr val="1C4587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20%  = Oral Bagrut (COBE)</a:t>
            </a:r>
          </a:p>
          <a:p>
            <a:pPr marL="685800" lvl="1" indent="-266700" eaLnBrk="1" hangingPunct="1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  <a:buSzPts val="3000"/>
            </a:pPr>
            <a:r>
              <a:rPr lang="en-US" sz="3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27% Module E</a:t>
            </a:r>
            <a:r>
              <a:rPr lang="en-US" sz="300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*</a:t>
            </a:r>
            <a:r>
              <a:rPr lang="en-US" sz="3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(5 pts) or C (4 pts) </a:t>
            </a:r>
            <a:endParaRPr lang="en-US" sz="3000" smtClean="0">
              <a:solidFill>
                <a:srgbClr val="FF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685800" lvl="1" indent="-266700" eaLnBrk="1" hangingPunct="1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  <a:buSzPts val="3000"/>
            </a:pPr>
            <a:r>
              <a:rPr lang="en-US" sz="3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26% Module F (5 pts) or D (4 pts):   Literature</a:t>
            </a:r>
            <a:endParaRPr lang="en-US" sz="24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685800" lvl="1" indent="-266700" eaLnBrk="1" hangingPunct="1">
              <a:lnSpc>
                <a:spcPct val="150000"/>
              </a:lnSpc>
              <a:spcAft>
                <a:spcPct val="0"/>
              </a:spcAft>
              <a:buClr>
                <a:srgbClr val="000000"/>
              </a:buClr>
              <a:buSzPts val="3000"/>
            </a:pPr>
            <a:r>
              <a:rPr lang="en-US" sz="3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27% Module G (5 pts) or E</a:t>
            </a:r>
            <a:r>
              <a:rPr lang="en-US" sz="3000" smtClean="0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*</a:t>
            </a:r>
            <a:r>
              <a:rPr lang="en-US" sz="30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(4 pts)</a:t>
            </a:r>
            <a:endParaRPr lang="en-US" sz="24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8435" name="Google Shape;98;p2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FAE5B7DD-9B4A-4F8E-9A74-04264DB78EB6}" type="slidenum">
              <a:rPr lang="en-US" altLang="en-US" smtClean="0"/>
              <a:pPr>
                <a:buFont typeface="Arial" charset="0"/>
                <a:buNone/>
              </a:pPr>
              <a:t>4</a:t>
            </a:fld>
            <a:endParaRPr lang="en-US" altLang="en-US" smtClean="0"/>
          </a:p>
        </p:txBody>
      </p:sp>
      <p:pic>
        <p:nvPicPr>
          <p:cNvPr id="18436" name="Google Shape;99;p2"/>
          <p:cNvPicPr preferRelativeResize="0">
            <a:picLocks noChangeAspect="1" noChangeArrowheads="1"/>
          </p:cNvPicPr>
          <p:nvPr/>
        </p:nvPicPr>
        <p:blipFill>
          <a:blip r:embed="rId3"/>
          <a:srcRect b="17810"/>
          <a:stretch>
            <a:fillRect/>
          </a:stretch>
        </p:blipFill>
        <p:spPr bwMode="auto">
          <a:xfrm>
            <a:off x="8610600" y="1870075"/>
            <a:ext cx="2762250" cy="274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Google Shape;104;p3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9731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4400"/>
              <a:buFont typeface="Calibri" pitchFamily="34" charset="0"/>
              <a:buNone/>
            </a:pP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THE EXAM HAS  </a:t>
            </a:r>
            <a:r>
              <a:rPr lang="en-US" altLang="en-US" sz="6000" b="1" smtClean="0">
                <a:solidFill>
                  <a:srgbClr val="2F549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3</a:t>
            </a:r>
            <a:r>
              <a:rPr lang="en-US" altLang="en-US" sz="44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PARTS...</a:t>
            </a:r>
          </a:p>
        </p:txBody>
      </p:sp>
      <p:graphicFrame>
        <p:nvGraphicFramePr>
          <p:cNvPr id="105" name="Google Shape;105;p3"/>
          <p:cNvGraphicFramePr>
            <a:graphicFrameLocks noGrp="1"/>
          </p:cNvGraphicFramePr>
          <p:nvPr/>
        </p:nvGraphicFramePr>
        <p:xfrm>
          <a:off x="463550" y="1489075"/>
          <a:ext cx="10890250" cy="5303838"/>
        </p:xfrm>
        <a:graphic>
          <a:graphicData uri="http://schemas.openxmlformats.org/drawingml/2006/table">
            <a:tbl>
              <a:tblPr/>
              <a:tblGrid>
                <a:gridCol w="2012950">
                  <a:extLst>
                    <a:ext uri="{9D8B030D-6E8A-4147-A177-3AD203B41FA5}"/>
                  </a:extLst>
                </a:gridCol>
                <a:gridCol w="4083050">
                  <a:extLst>
                    <a:ext uri="{9D8B030D-6E8A-4147-A177-3AD203B41FA5}"/>
                  </a:extLst>
                </a:gridCol>
                <a:gridCol w="4794250">
                  <a:extLst>
                    <a:ext uri="{9D8B030D-6E8A-4147-A177-3AD203B41FA5}"/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1400"/>
                        <a:buFont typeface="Arial" charset="0"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3200"/>
                        <a:buFont typeface="Arial" charset="0"/>
                        <a:buNone/>
                        <a:tabLst/>
                      </a:pPr>
                      <a:r>
                        <a:rPr kumimoji="0" 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POINTS / TIME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3200"/>
                        <a:buFont typeface="Arial" charset="0"/>
                        <a:buNone/>
                        <a:tabLst/>
                      </a:pPr>
                      <a:r>
                        <a:rPr kumimoji="0" lang="en-US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WHAT YOU WILL BE EXPECTED TO DO</a:t>
                      </a: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/>
                </a:extLst>
              </a:tr>
              <a:tr h="1189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4800"/>
                        <a:buFont typeface="Arial" charset="0"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PART A</a:t>
                      </a: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25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 (2-3 MINUTES*)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*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for listening AND answering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Listen to and answer questions about FAMILIAR TOPICS and EVERYDAY SITUATIONS: 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extLst>
                  <a:ext uri="{0D108BD9-81ED-4DB2-BD59-A6C34878D82A}"/>
                </a:extLst>
              </a:tr>
              <a:tr h="1431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4800"/>
                        <a:buFont typeface="Arial" charset="0"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PART B</a:t>
                      </a: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25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 (1-2 MINUTES)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*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*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points will be deducted for speaking for less than 1 minute</a:t>
                      </a:r>
                      <a:endParaRPr kumimoji="0" lang="en-US" sz="11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Answer questions IN DETAIL about your project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extLst>
                  <a:ext uri="{0D108BD9-81ED-4DB2-BD59-A6C34878D82A}"/>
                </a:extLst>
              </a:tr>
              <a:tr h="161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4800"/>
                        <a:buFont typeface="Arial" charset="0"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PART C</a:t>
                      </a: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25</a:t>
                      </a:r>
                      <a:endParaRPr kumimoji="0" 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25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(4-5 MINUTES to listen and record answers)</a:t>
                      </a: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ts val="2800"/>
                        <a:buFont typeface="Arial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Watch a clip and answer questions </a:t>
                      </a: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charset="0"/>
                        </a:rPr>
                        <a:t>about it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cs typeface="Calibri" pitchFamily="34" charset="0"/>
                        <a:sym typeface="Arial" charset="0"/>
                      </a:endParaRPr>
                    </a:p>
                  </a:txBody>
                  <a:tcPr marL="91453" marR="91453" marT="45717" marB="4571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0504" name="Google Shape;106;p3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25A1A110-7082-4B69-8166-1B1BDAD2FFCF}" type="slidenum">
              <a:rPr lang="en-US" altLang="en-US" smtClean="0"/>
              <a:pPr>
                <a:buFont typeface="Arial" charset="0"/>
                <a:buNone/>
              </a:pPr>
              <a:t>5</a:t>
            </a:fld>
            <a:endParaRPr lang="en-US" altLang="en-US" smtClean="0"/>
          </a:p>
        </p:txBody>
      </p:sp>
      <p:sp>
        <p:nvSpPr>
          <p:cNvPr id="20505" name="Google Shape;107;p3"/>
          <p:cNvSpPr>
            <a:spLocks noChangeArrowheads="1"/>
          </p:cNvSpPr>
          <p:nvPr/>
        </p:nvSpPr>
        <p:spPr bwMode="auto">
          <a:xfrm rot="1163847">
            <a:off x="8986838" y="457200"/>
            <a:ext cx="3086100" cy="1246188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>
            <a:noFill/>
            <a:round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sz="1600" b="1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THE ENTIRE EXAM SHOULD TAKE ABOUT </a:t>
            </a:r>
            <a:r>
              <a:rPr lang="en-US" altLang="en-US" sz="1600" b="1">
                <a:solidFill>
                  <a:schemeClr val="accent2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10-15</a:t>
            </a:r>
            <a:r>
              <a:rPr lang="en-US" altLang="en-US" sz="1600" b="1">
                <a:solidFill>
                  <a:schemeClr val="tx1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MINUTES </a:t>
            </a:r>
            <a:r>
              <a:rPr lang="en-US" altLang="en-US" sz="1600" b="1">
                <a:solidFill>
                  <a:schemeClr val="accent2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but you will have 30 minutes to complete and send the test.</a:t>
            </a:r>
          </a:p>
        </p:txBody>
      </p:sp>
      <p:pic>
        <p:nvPicPr>
          <p:cNvPr id="20506" name="Google Shape;108;p3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3288" y="144463"/>
            <a:ext cx="1193800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Google Shape;113;p4"/>
          <p:cNvSpPr txBox="1"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4000"/>
              <a:buFont typeface="Calibri" pitchFamily="34" charset="0"/>
              <a:buNone/>
            </a:pPr>
            <a:r>
              <a:rPr lang="en-US" altLang="en-US" sz="4000" b="1" smtClean="0">
                <a:latin typeface="Calibri" pitchFamily="34" charset="0"/>
                <a:cs typeface="Calibri" pitchFamily="34" charset="0"/>
                <a:sym typeface="Calibri" pitchFamily="34" charset="0"/>
              </a:rPr>
              <a:t>PART A </a:t>
            </a:r>
            <a:r>
              <a:rPr lang="en-US" altLang="en-US" sz="36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– </a:t>
            </a:r>
            <a:br>
              <a:rPr lang="en-US" altLang="en-US" sz="3600" smtClean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32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ANSWERING QUESTIONS ABOUT FAMILIAR, EVERYDAY TOPICS</a:t>
            </a:r>
            <a:endParaRPr lang="en-US" altLang="en-US" sz="4400" smtClean="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2530" name="Google Shape;114;p4"/>
          <p:cNvSpPr txBox="1">
            <a:spLocks noGrp="1" noChangeArrowheads="1"/>
          </p:cNvSpPr>
          <p:nvPr>
            <p:ph type="body" idx="1"/>
          </p:nvPr>
        </p:nvSpPr>
        <p:spPr>
          <a:xfrm>
            <a:off x="3170238" y="1895475"/>
            <a:ext cx="8385175" cy="2324100"/>
          </a:xfrm>
        </p:spPr>
        <p:txBody>
          <a:bodyPr/>
          <a:lstStyle/>
          <a:p>
            <a:pPr marL="228600" indent="-228600"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YOU WILL BE PRESENTED WITH </a:t>
            </a:r>
            <a:r>
              <a:rPr lang="en-US" altLang="en-US" sz="2800" b="1" smtClean="0">
                <a:latin typeface="Calibri" pitchFamily="34" charset="0"/>
                <a:cs typeface="Calibri" pitchFamily="34" charset="0"/>
                <a:sym typeface="Calibri" pitchFamily="34" charset="0"/>
              </a:rPr>
              <a:t>TWO</a:t>
            </a: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TOPICS</a:t>
            </a:r>
          </a:p>
          <a:p>
            <a:pPr marL="228600" indent="-228600" eaLnBrk="1" hangingPunct="1">
              <a:spcAft>
                <a:spcPct val="0"/>
              </a:spcAft>
              <a:buClr>
                <a:srgbClr val="000000"/>
              </a:buClr>
              <a:buSzPts val="2800"/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CHOOSE ONLY </a:t>
            </a:r>
            <a:r>
              <a:rPr lang="en-US" altLang="en-US" sz="3600" b="1" u="sng" smtClean="0">
                <a:latin typeface="Calibri" pitchFamily="34" charset="0"/>
                <a:cs typeface="Calibri" pitchFamily="34" charset="0"/>
                <a:sym typeface="Calibri" pitchFamily="34" charset="0"/>
              </a:rPr>
              <a:t>ONE</a:t>
            </a: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 TO TALK ABOUT</a:t>
            </a:r>
          </a:p>
          <a:p>
            <a:pPr marL="228600" indent="-228600" eaLnBrk="1" hangingPunct="1">
              <a:spcAft>
                <a:spcPct val="0"/>
              </a:spcAft>
              <a:buClr>
                <a:srgbClr val="000000"/>
              </a:buClr>
              <a:buSzPts val="2800"/>
            </a:pPr>
            <a:r>
              <a:rPr lang="en-US" altLang="en-US" sz="2800" smtClean="0">
                <a:latin typeface="Calibri" pitchFamily="34" charset="0"/>
                <a:cs typeface="Calibri" pitchFamily="34" charset="0"/>
                <a:sym typeface="Calibri" pitchFamily="34" charset="0"/>
              </a:rPr>
              <a:t>YOU WILL HAVE 2-3 MINUTES TO LISTEN TO THE QUESTIONS AND GIVE YOUR ANSWERS</a:t>
            </a:r>
          </a:p>
        </p:txBody>
      </p:sp>
      <p:sp>
        <p:nvSpPr>
          <p:cNvPr id="22531" name="Google Shape;115;p4"/>
          <p:cNvSpPr>
            <a:spLocks noGrp="1" noChangeArrowheads="1"/>
          </p:cNvSpPr>
          <p:nvPr>
            <p:ph type="sldNum" sz="quarter" idx="13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1E82C670-3317-4ADE-ACD1-6D26F09CB1B0}" type="slidenum">
              <a:rPr lang="en-US" altLang="en-US" smtClean="0"/>
              <a:pPr>
                <a:buFont typeface="Arial" charset="0"/>
                <a:buNone/>
              </a:pPr>
              <a:t>6</a:t>
            </a:fld>
            <a:endParaRPr lang="en-US" altLang="en-US" smtClean="0"/>
          </a:p>
        </p:txBody>
      </p:sp>
      <p:sp>
        <p:nvSpPr>
          <p:cNvPr id="22532" name="Google Shape;118;p4"/>
          <p:cNvSpPr txBox="1">
            <a:spLocks noChangeArrowheads="1"/>
          </p:cNvSpPr>
          <p:nvPr/>
        </p:nvSpPr>
        <p:spPr bwMode="auto">
          <a:xfrm>
            <a:off x="7424738" y="4360863"/>
            <a:ext cx="2938462" cy="1790700"/>
          </a:xfrm>
          <a:prstGeom prst="rect">
            <a:avLst/>
          </a:prstGeom>
          <a:solidFill>
            <a:srgbClr val="FFF2CC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u="sng">
                <a:solidFill>
                  <a:schemeClr val="hlink"/>
                </a:solidFill>
                <a:latin typeface="Calibri" pitchFamily="34" charset="0"/>
                <a:cs typeface="Calibri" pitchFamily="34" charset="0"/>
                <a:sym typeface="Calibri" pitchFamily="34" charset="0"/>
                <a:hlinkClick r:id="rId4" action="ppaction://hlinksldjump"/>
              </a:rPr>
              <a:t>MINISTRY LIST OF POSSIBLE TOPICS FOR PART A</a:t>
            </a:r>
            <a:r>
              <a:rPr lang="en-US" altLang="en-US" u="sng">
                <a:solidFill>
                  <a:schemeClr val="hlink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-</a:t>
            </a:r>
          </a:p>
        </p:txBody>
      </p:sp>
      <p:pic>
        <p:nvPicPr>
          <p:cNvPr id="2" name="xwNVKVMu5kQ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3460750" y="4360863"/>
            <a:ext cx="2836863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Box 2"/>
          <p:cNvSpPr>
            <a:spLocks noChangeArrowheads="1"/>
          </p:cNvSpPr>
          <p:nvPr/>
        </p:nvSpPr>
        <p:spPr bwMode="auto">
          <a:xfrm rot="-455600">
            <a:off x="1385888" y="4949825"/>
            <a:ext cx="1887537" cy="612775"/>
          </a:xfrm>
          <a:prstGeom prst="rightArrow">
            <a:avLst>
              <a:gd name="adj1" fmla="val 50000"/>
              <a:gd name="adj2" fmla="val 35937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/>
              <a:t>EXAMPLE </a:t>
            </a:r>
          </a:p>
        </p:txBody>
      </p:sp>
      <p:pic>
        <p:nvPicPr>
          <p:cNvPr id="22535" name="Picture 2" descr="Blue A Icon, PNG ClipArt Image | IconBug.com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-1304016">
            <a:off x="20638" y="1989138"/>
            <a:ext cx="27813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Google Shape;123;p5"/>
          <p:cNvSpPr txBox="1">
            <a:spLocks noGrp="1" noChangeArrowheads="1"/>
          </p:cNvSpPr>
          <p:nvPr>
            <p:ph type="title"/>
          </p:nvPr>
        </p:nvSpPr>
        <p:spPr>
          <a:xfrm>
            <a:off x="601663" y="319088"/>
            <a:ext cx="10956925" cy="1700212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4400"/>
              <a:buFont typeface="Calibri" pitchFamily="34" charset="0"/>
              <a:buNone/>
              <a:defRPr/>
            </a:pPr>
            <a:r>
              <a:rPr lang="en-US" altLang="en-US" sz="4000" dirty="0">
                <a:latin typeface="Calibri" pitchFamily="34" charset="0"/>
                <a:cs typeface="Calibri" pitchFamily="34" charset="0"/>
                <a:sym typeface="Calibri" pitchFamily="34" charset="0"/>
              </a:rPr>
              <a:t>IN PART </a:t>
            </a:r>
            <a:r>
              <a:rPr lang="en-US" altLang="en-US" sz="5400" b="1" dirty="0">
                <a:solidFill>
                  <a:schemeClr val="accent1">
                    <a:lumMod val="75000"/>
                  </a:schemeClr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</a:t>
            </a:r>
            <a:r>
              <a:rPr lang="en-US" altLang="en-US" sz="4000" dirty="0">
                <a:latin typeface="Calibri" pitchFamily="34" charset="0"/>
                <a:cs typeface="Calibri" pitchFamily="34" charset="0"/>
                <a:sym typeface="Calibri" pitchFamily="34" charset="0"/>
              </a:rPr>
              <a:t> - </a:t>
            </a:r>
            <a:r>
              <a:rPr lang="en-US" altLang="en-US" sz="3600" dirty="0">
                <a:latin typeface="Calibri" pitchFamily="34" charset="0"/>
                <a:cs typeface="Calibri" pitchFamily="34" charset="0"/>
                <a:sym typeface="Calibri" pitchFamily="34" charset="0"/>
              </a:rPr>
              <a:t>You will be expected to… </a:t>
            </a:r>
            <a:br>
              <a:rPr lang="en-US" altLang="en-US" sz="3600" dirty="0"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altLang="en-US" sz="4000" b="1" dirty="0">
                <a:latin typeface="Calibri" pitchFamily="34" charset="0"/>
                <a:cs typeface="Calibri" pitchFamily="34" charset="0"/>
                <a:sym typeface="Calibri" pitchFamily="34" charset="0"/>
              </a:rPr>
              <a:t>UNDERSTAND</a:t>
            </a:r>
            <a:r>
              <a:rPr lang="en-US" altLang="en-US" sz="4000" dirty="0">
                <a:latin typeface="Calibri" pitchFamily="34" charset="0"/>
                <a:cs typeface="Calibri" pitchFamily="34" charset="0"/>
                <a:sym typeface="Calibri" pitchFamily="34" charset="0"/>
              </a:rPr>
              <a:t> KEY INFORMATION AND QUESTIONS ABOUT FAMILIAR TOPICS and…</a:t>
            </a:r>
            <a:endParaRPr lang="en-US" altLang="en-US" sz="4000" dirty="0">
              <a:solidFill>
                <a:schemeClr val="accent2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4578" name="Google Shape;124;p5"/>
          <p:cNvSpPr>
            <a:spLocks noChangeArrowheads="1"/>
          </p:cNvSpPr>
          <p:nvPr/>
        </p:nvSpPr>
        <p:spPr bwMode="auto">
          <a:xfrm>
            <a:off x="735013" y="2487613"/>
            <a:ext cx="10496550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>
            <a:spAutoFit/>
          </a:bodyPr>
          <a:lstStyle/>
          <a:p>
            <a:pPr marL="285750" indent="-285750">
              <a:buClr>
                <a:srgbClr val="000000"/>
              </a:buClr>
              <a:buSzPts val="2400"/>
              <a:buFont typeface="Arial" charset="0"/>
              <a:buChar char="•"/>
            </a:pPr>
            <a:r>
              <a:rPr lang="en-US" altLang="en-US" sz="3200" b="1">
                <a:latin typeface="Calibri" pitchFamily="34" charset="0"/>
                <a:cs typeface="Calibri" pitchFamily="34" charset="0"/>
                <a:sym typeface="Calibri" pitchFamily="34" charset="0"/>
              </a:rPr>
              <a:t>EXPRESS</a:t>
            </a:r>
            <a:r>
              <a:rPr lang="en-US" altLang="en-US" sz="3200">
                <a:latin typeface="Calibri" pitchFamily="34" charset="0"/>
                <a:cs typeface="Calibri" pitchFamily="34" charset="0"/>
                <a:sym typeface="Calibri" pitchFamily="34" charset="0"/>
              </a:rPr>
              <a:t> OPINIONS AND PREFERENCES</a:t>
            </a:r>
          </a:p>
          <a:p>
            <a:pPr marL="285750" indent="-285750">
              <a:buClr>
                <a:srgbClr val="000000"/>
              </a:buClr>
              <a:buSzPts val="2400"/>
              <a:buFont typeface="Arial" charset="0"/>
              <a:buChar char="•"/>
            </a:pPr>
            <a:r>
              <a:rPr lang="en-US" altLang="en-US" sz="3200" b="1">
                <a:latin typeface="Calibri" pitchFamily="34" charset="0"/>
                <a:cs typeface="Calibri" pitchFamily="34" charset="0"/>
                <a:sym typeface="Calibri" pitchFamily="34" charset="0"/>
              </a:rPr>
              <a:t>DESCRIBE</a:t>
            </a:r>
            <a:r>
              <a:rPr lang="en-US" altLang="en-US" sz="3200">
                <a:latin typeface="Calibri" pitchFamily="34" charset="0"/>
                <a:cs typeface="Calibri" pitchFamily="34" charset="0"/>
                <a:sym typeface="Calibri" pitchFamily="34" charset="0"/>
              </a:rPr>
              <a:t> PERSONAL EXPERIENCES (REAL OR IMAGINED)</a:t>
            </a:r>
            <a:endParaRPr lang="en-US" altLang="en-US" sz="1800">
              <a:cs typeface="Calibri" pitchFamily="34" charset="0"/>
            </a:endParaRPr>
          </a:p>
          <a:p>
            <a:pPr marL="285750" indent="-285750">
              <a:buClr>
                <a:srgbClr val="000000"/>
              </a:buClr>
              <a:buSzPts val="2400"/>
              <a:buFont typeface="Arial" charset="0"/>
              <a:buChar char="•"/>
            </a:pPr>
            <a:r>
              <a:rPr lang="en-US" altLang="en-US" sz="3200" b="1">
                <a:latin typeface="Calibri" pitchFamily="34" charset="0"/>
                <a:cs typeface="Calibri" pitchFamily="34" charset="0"/>
                <a:sym typeface="Calibri" pitchFamily="34" charset="0"/>
              </a:rPr>
              <a:t>EXPLAIN</a:t>
            </a:r>
            <a:r>
              <a:rPr lang="en-US" altLang="en-US" sz="3200">
                <a:latin typeface="Calibri" pitchFamily="34" charset="0"/>
                <a:cs typeface="Calibri" pitchFamily="34" charset="0"/>
                <a:sym typeface="Calibri" pitchFamily="34" charset="0"/>
              </a:rPr>
              <a:t> WITH DETAILS AND EXAMPLES</a:t>
            </a:r>
          </a:p>
        </p:txBody>
      </p:sp>
      <p:sp>
        <p:nvSpPr>
          <p:cNvPr id="24579" name="Google Shape;125;p5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623300" y="6356350"/>
            <a:ext cx="27432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EBF33228-C7FA-41F5-8835-23B5169AB6AE}" type="slidenum">
              <a:rPr lang="en-US" altLang="en-US" smtClean="0"/>
              <a:pPr>
                <a:buFont typeface="Arial" charset="0"/>
                <a:buNone/>
              </a:pPr>
              <a:t>7</a:t>
            </a:fld>
            <a:endParaRPr lang="en-US" altLang="en-US" smtClean="0"/>
          </a:p>
        </p:txBody>
      </p:sp>
      <p:sp>
        <p:nvSpPr>
          <p:cNvPr id="24580" name="Google Shape;126;p5"/>
          <p:cNvSpPr txBox="1">
            <a:spLocks noChangeArrowheads="1"/>
          </p:cNvSpPr>
          <p:nvPr/>
        </p:nvSpPr>
        <p:spPr bwMode="auto">
          <a:xfrm rot="-590">
            <a:off x="6427788" y="4416425"/>
            <a:ext cx="1749425" cy="461963"/>
          </a:xfrm>
          <a:prstGeom prst="rect">
            <a:avLst/>
          </a:prstGeom>
          <a:solidFill>
            <a:srgbClr val="FCE5CD"/>
          </a:solidFill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800"/>
              <a:buFont typeface="Arial" charset="0"/>
              <a:buNone/>
            </a:pPr>
            <a:r>
              <a:rPr lang="en-US" altLang="en-US" sz="1800" b="1">
                <a:solidFill>
                  <a:srgbClr val="FF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AN EXAMPLE</a:t>
            </a:r>
          </a:p>
        </p:txBody>
      </p:sp>
      <p:pic>
        <p:nvPicPr>
          <p:cNvPr id="12" name="JWet0bPHKP0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623300" y="3841750"/>
            <a:ext cx="2346325" cy="161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Box 7"/>
          <p:cNvSpPr txBox="1">
            <a:spLocks noChangeArrowheads="1"/>
          </p:cNvSpPr>
          <p:nvPr/>
        </p:nvSpPr>
        <p:spPr bwMode="auto">
          <a:xfrm>
            <a:off x="1122363" y="5534025"/>
            <a:ext cx="8948737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0" hangingPunct="0"/>
            <a:r>
              <a:rPr lang="en-US" sz="2000" i="1"/>
              <a:t>These are </a:t>
            </a:r>
            <a:r>
              <a:rPr lang="en-US" sz="2000" b="1" i="1"/>
              <a:t>GENERALIZATIONS</a:t>
            </a:r>
            <a:r>
              <a:rPr lang="en-US" sz="2000" i="1"/>
              <a:t> of what students will be expected to do.  For a complete and detailed TOS, please refer to the official ministry </a:t>
            </a:r>
            <a:r>
              <a:rPr lang="en-US" sz="2000" i="1">
                <a:hlinkClick r:id="rId5" action="ppaction://hlinkfile"/>
              </a:rPr>
              <a:t>Table of Specifications</a:t>
            </a:r>
            <a:r>
              <a:rPr lang="en-US" sz="2000" i="1"/>
              <a:t>.</a:t>
            </a:r>
          </a:p>
          <a:p>
            <a:pPr lvl="1" eaLnBrk="0" hangingPunct="0"/>
            <a:endParaRPr lang="en-US" sz="2000" i="1"/>
          </a:p>
        </p:txBody>
      </p:sp>
      <p:pic>
        <p:nvPicPr>
          <p:cNvPr id="24583" name="Picture 2" descr="note"/>
          <p:cNvPicPr>
            <a:picLocks noChangeAspect="1" noChangeArrowheads="1"/>
          </p:cNvPicPr>
          <p:nvPr/>
        </p:nvPicPr>
        <p:blipFill>
          <a:blip r:embed="rId6"/>
          <a:srcRect t="24387" r="19041" b="33441"/>
          <a:stretch>
            <a:fillRect/>
          </a:stretch>
        </p:blipFill>
        <p:spPr bwMode="auto">
          <a:xfrm rot="-966796">
            <a:off x="44450" y="4624388"/>
            <a:ext cx="2465388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548395" y="1474810"/>
          <a:ext cx="11568990" cy="435772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313798">
                  <a:extLst>
                    <a:ext uri="{9D8B030D-6E8A-4147-A177-3AD203B41FA5}"/>
                  </a:extLst>
                </a:gridCol>
                <a:gridCol w="2313798">
                  <a:extLst>
                    <a:ext uri="{9D8B030D-6E8A-4147-A177-3AD203B41FA5}"/>
                  </a:extLst>
                </a:gridCol>
                <a:gridCol w="2313798">
                  <a:extLst>
                    <a:ext uri="{9D8B030D-6E8A-4147-A177-3AD203B41FA5}"/>
                  </a:extLst>
                </a:gridCol>
                <a:gridCol w="2313798">
                  <a:extLst>
                    <a:ext uri="{9D8B030D-6E8A-4147-A177-3AD203B41FA5}"/>
                  </a:extLst>
                </a:gridCol>
                <a:gridCol w="2313798">
                  <a:extLst>
                    <a:ext uri="{9D8B030D-6E8A-4147-A177-3AD203B41FA5}"/>
                  </a:extLst>
                </a:gridCol>
              </a:tblGrid>
              <a:tr h="21788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ADVERTISING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 MODELS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SCHOOL DAY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BEING FAMOUS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SCHOOL SUBJECTS</a:t>
                      </a:r>
                    </a:p>
                  </a:txBody>
                  <a:tcPr anchor="b"/>
                </a:tc>
                <a:extLst>
                  <a:ext uri="{0D108BD9-81ED-4DB2-BD59-A6C34878D82A}"/>
                </a:extLst>
              </a:tr>
              <a:tr h="21788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GETTING AROUND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FREE TIME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FRIENDSHIP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SCHOOL TRIPS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MUSIC</a:t>
                      </a:r>
                    </a:p>
                  </a:txBody>
                  <a:tcPr anchor="b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6626" name="Google Shape;141;p6"/>
          <p:cNvSpPr txBox="1">
            <a:spLocks noChangeArrowheads="1"/>
          </p:cNvSpPr>
          <p:nvPr/>
        </p:nvSpPr>
        <p:spPr bwMode="auto">
          <a:xfrm>
            <a:off x="952500" y="228600"/>
            <a:ext cx="10421938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>
            <a:spAutoFit/>
          </a:bodyPr>
          <a:lstStyle/>
          <a:p>
            <a:pPr algn="ctr">
              <a:buClr>
                <a:srgbClr val="000000"/>
              </a:buClr>
              <a:buSzPts val="3200"/>
              <a:buFont typeface="Arial" charset="0"/>
              <a:buNone/>
            </a:pPr>
            <a:r>
              <a:rPr lang="en-US" altLang="en-US" sz="3200">
                <a:solidFill>
                  <a:srgbClr val="2F549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SOME POSSIBLE TOPICS FOR PART A</a:t>
            </a:r>
          </a:p>
          <a:p>
            <a:pPr algn="ctr">
              <a:buClr>
                <a:srgbClr val="000000"/>
              </a:buClr>
              <a:buSzPts val="3200"/>
              <a:buFont typeface="Arial" charset="0"/>
              <a:buNone/>
            </a:pPr>
            <a:r>
              <a:rPr lang="en-US" altLang="en-US" sz="3200">
                <a:solidFill>
                  <a:srgbClr val="2F549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Click on a picture to hear sample questions.-</a:t>
            </a:r>
            <a:endParaRPr lang="en-US" altLang="en-US" sz="3200">
              <a:solidFill>
                <a:schemeClr val="accent2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6627" name="Google Shape;142;p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799513" y="6392863"/>
            <a:ext cx="2574925" cy="32861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CA28B812-C82B-4C9E-8DB3-51707F8A014B}" type="slidenum">
              <a:rPr lang="en-US" altLang="en-US" smtClean="0"/>
              <a:pPr>
                <a:buFont typeface="Arial" charset="0"/>
                <a:buNone/>
              </a:pPr>
              <a:t>8</a:t>
            </a:fld>
            <a:endParaRPr lang="en-US" altLang="en-US" smtClean="0"/>
          </a:p>
        </p:txBody>
      </p:sp>
      <p:sp>
        <p:nvSpPr>
          <p:cNvPr id="26628" name="Google Shape;154;p6"/>
          <p:cNvSpPr txBox="1">
            <a:spLocks noChangeArrowheads="1"/>
          </p:cNvSpPr>
          <p:nvPr/>
        </p:nvSpPr>
        <p:spPr bwMode="auto">
          <a:xfrm>
            <a:off x="6343650" y="6129338"/>
            <a:ext cx="540067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sz="1800" u="sng">
                <a:solidFill>
                  <a:schemeClr val="hlink"/>
                </a:solidFill>
                <a:latin typeface="Calibri" pitchFamily="34" charset="0"/>
                <a:cs typeface="Calibri" pitchFamily="34" charset="0"/>
                <a:sym typeface="Calibri" pitchFamily="34" charset="0"/>
                <a:hlinkClick r:id="rId13"/>
              </a:rPr>
              <a:t>*Makif School wix site; Natalia Pinchevsky Skripochnik</a:t>
            </a:r>
            <a:endParaRPr lang="en-US" altLang="en-US" sz="18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25" name="xwNVKVMu5kQ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9690100" y="1857375"/>
            <a:ext cx="2125663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Nu15A4dSXvo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7773988" y="1757363"/>
            <a:ext cx="1338262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Qm6oYI3D8IU?feature=oembed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5311775" y="1905000"/>
            <a:ext cx="1625600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VKArv4TpMTM?feature=oembed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2919413" y="1905000"/>
            <a:ext cx="1820862" cy="124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EW3xkRq5SMo?feature=oembed">
            <a:hlinkClick r:id="" action="ppaction://media"/>
          </p:cNvPr>
          <p:cNvPicPr>
            <a:picLocks noRot="1" noChangeAspect="1"/>
          </p:cNvPicPr>
          <p:nvPr>
            <a:videoFile r:link="rId5"/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627063" y="1905000"/>
            <a:ext cx="1811337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7iIQJqn7C-8?feature=oembed">
            <a:hlinkClick r:id="" action="ppaction://media"/>
          </p:cNvPr>
          <p:cNvPicPr>
            <a:picLocks noRot="1" noChangeAspect="1"/>
          </p:cNvPicPr>
          <p:nvPr>
            <a:videoFile r:link="rId6"/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9761538" y="3976688"/>
            <a:ext cx="1982787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eXw8_IWPfgo?feature=oembed">
            <a:hlinkClick r:id="" action="ppaction://media"/>
          </p:cNvPr>
          <p:cNvPicPr>
            <a:picLocks noRot="1" noChangeAspect="1"/>
          </p:cNvPicPr>
          <p:nvPr>
            <a:videoFile r:link="rId7"/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7462838" y="4098925"/>
            <a:ext cx="1960562" cy="1100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JWet0bPHKP0?feature=oembed">
            <a:hlinkClick r:id="" action="ppaction://media"/>
          </p:cNvPr>
          <p:cNvPicPr>
            <a:picLocks noRot="1" noChangeAspect="1"/>
          </p:cNvPicPr>
          <p:nvPr>
            <a:videoFile r:link="rId8"/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5319713" y="4014788"/>
            <a:ext cx="1804987" cy="123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EhU5T6ztvSQ?feature=oembed">
            <a:hlinkClick r:id="" action="ppaction://media"/>
          </p:cNvPr>
          <p:cNvPicPr>
            <a:picLocks noRot="1" noChangeAspect="1"/>
          </p:cNvPicPr>
          <p:nvPr>
            <a:videoFile r:link="rId9"/>
          </p:nvPr>
        </p:nvPicPr>
        <p:blipFill>
          <a:blip r:embed="rId22"/>
          <a:srcRect t="13823" b="12654"/>
          <a:stretch>
            <a:fillRect/>
          </a:stretch>
        </p:blipFill>
        <p:spPr bwMode="auto">
          <a:xfrm>
            <a:off x="2857500" y="4127500"/>
            <a:ext cx="1976438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N0KRO_dxzkc?feature=oembed">
            <a:hlinkClick r:id="" action="ppaction://media"/>
          </p:cNvPr>
          <p:cNvPicPr>
            <a:picLocks noRot="1" noChangeAspect="1"/>
          </p:cNvPicPr>
          <p:nvPr>
            <a:videoFile r:link="rId10"/>
          </p:nvPr>
        </p:nvPicPr>
        <p:blipFill>
          <a:blip r:embed="rId23"/>
          <a:srcRect/>
          <a:stretch>
            <a:fillRect/>
          </a:stretch>
        </p:blipFill>
        <p:spPr bwMode="auto">
          <a:xfrm>
            <a:off x="552450" y="4148138"/>
            <a:ext cx="1974850" cy="110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Box 12"/>
          <p:cNvSpPr>
            <a:spLocks noChangeArrowheads="1"/>
          </p:cNvSpPr>
          <p:nvPr/>
        </p:nvSpPr>
        <p:spPr bwMode="auto">
          <a:xfrm>
            <a:off x="817563" y="6048375"/>
            <a:ext cx="5241925" cy="611188"/>
          </a:xfrm>
          <a:prstGeom prst="rightArrow">
            <a:avLst>
              <a:gd name="adj1" fmla="val 50000"/>
              <a:gd name="adj2" fmla="val 5003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/>
              <a:t>PRACTICE WITH VOCABULARY AND MORE TOPICS 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5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2"/>
          <p:cNvGraphicFramePr>
            <a:graphicFrameLocks noGrp="1"/>
          </p:cNvGraphicFramePr>
          <p:nvPr/>
        </p:nvGraphicFramePr>
        <p:xfrm>
          <a:off x="378975" y="1495370"/>
          <a:ext cx="11568990" cy="416993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313798">
                  <a:extLst>
                    <a:ext uri="{9D8B030D-6E8A-4147-A177-3AD203B41FA5}"/>
                  </a:extLst>
                </a:gridCol>
                <a:gridCol w="2313798">
                  <a:extLst>
                    <a:ext uri="{9D8B030D-6E8A-4147-A177-3AD203B41FA5}"/>
                  </a:extLst>
                </a:gridCol>
                <a:gridCol w="2313798">
                  <a:extLst>
                    <a:ext uri="{9D8B030D-6E8A-4147-A177-3AD203B41FA5}"/>
                  </a:extLst>
                </a:gridCol>
                <a:gridCol w="2313798">
                  <a:extLst>
                    <a:ext uri="{9D8B030D-6E8A-4147-A177-3AD203B41FA5}"/>
                  </a:extLst>
                </a:gridCol>
                <a:gridCol w="2313798">
                  <a:extLst>
                    <a:ext uri="{9D8B030D-6E8A-4147-A177-3AD203B41FA5}"/>
                  </a:extLst>
                </a:gridCol>
              </a:tblGrid>
              <a:tr h="21788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HEALTHY LIFESTYLE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GAMES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SUMMER VACATIONS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MY HOMETOWN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RESPECT</a:t>
                      </a:r>
                    </a:p>
                  </a:txBody>
                  <a:tcPr anchor="b"/>
                </a:tc>
                <a:extLst>
                  <a:ext uri="{0D108BD9-81ED-4DB2-BD59-A6C34878D82A}"/>
                </a:extLst>
              </a:tr>
              <a:tr h="19910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GETTING THINGS DONE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KNOWING LANGUAGES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VOLUNTEERING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COMPUTERS AND CELLPHONES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TEACHERS</a:t>
                      </a:r>
                    </a:p>
                  </a:txBody>
                  <a:tcPr anchor="b"/>
                </a:tc>
                <a:extLst>
                  <a:ext uri="{0D108BD9-81ED-4DB2-BD59-A6C34878D82A}"/>
                </a:extLst>
              </a:tr>
            </a:tbl>
          </a:graphicData>
        </a:graphic>
      </p:graphicFrame>
      <p:sp>
        <p:nvSpPr>
          <p:cNvPr id="28674" name="Google Shape;141;p6"/>
          <p:cNvSpPr txBox="1">
            <a:spLocks noChangeArrowheads="1"/>
          </p:cNvSpPr>
          <p:nvPr/>
        </p:nvSpPr>
        <p:spPr bwMode="auto">
          <a:xfrm>
            <a:off x="952500" y="228600"/>
            <a:ext cx="10421938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>
            <a:spAutoFit/>
          </a:bodyPr>
          <a:lstStyle/>
          <a:p>
            <a:pPr algn="ctr">
              <a:buClr>
                <a:srgbClr val="000000"/>
              </a:buClr>
              <a:buSzPts val="3200"/>
              <a:buFont typeface="Arial" charset="0"/>
              <a:buNone/>
            </a:pPr>
            <a:r>
              <a:rPr lang="en-US" altLang="en-US" sz="3200">
                <a:solidFill>
                  <a:srgbClr val="2F549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SOME POSSIBLE TOPICS FOR PART A</a:t>
            </a:r>
          </a:p>
          <a:p>
            <a:pPr algn="ctr">
              <a:buClr>
                <a:srgbClr val="000000"/>
              </a:buClr>
              <a:buSzPts val="3200"/>
              <a:buFont typeface="Arial" charset="0"/>
              <a:buNone/>
            </a:pPr>
            <a:r>
              <a:rPr lang="en-US" altLang="en-US" sz="3200">
                <a:solidFill>
                  <a:srgbClr val="2F549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Click on a picture to hear sample questions.</a:t>
            </a:r>
          </a:p>
        </p:txBody>
      </p:sp>
      <p:sp>
        <p:nvSpPr>
          <p:cNvPr id="28675" name="Google Shape;142;p6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8799513" y="6392863"/>
            <a:ext cx="2574925" cy="328612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fld id="{5A109D82-36B6-4016-A8F0-877639986F8D}" type="slidenum">
              <a:rPr lang="en-US" altLang="en-US" smtClean="0"/>
              <a:pPr>
                <a:buFont typeface="Arial" charset="0"/>
                <a:buNone/>
              </a:pPr>
              <a:t>9</a:t>
            </a:fld>
            <a:endParaRPr lang="en-US" altLang="en-US" smtClean="0"/>
          </a:p>
        </p:txBody>
      </p:sp>
      <p:pic>
        <p:nvPicPr>
          <p:cNvPr id="4" name="a56lEQIMCIY?feature=oembed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492125" y="1966913"/>
            <a:ext cx="2052638" cy="130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BJ0F9dRlIuI?feature=oembed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2838450" y="1965325"/>
            <a:ext cx="2019300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KMxaNuN_oK0?feature=oembed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15"/>
          <a:srcRect/>
          <a:stretch>
            <a:fillRect/>
          </a:stretch>
        </p:blipFill>
        <p:spPr bwMode="auto">
          <a:xfrm>
            <a:off x="5135563" y="1920875"/>
            <a:ext cx="2098675" cy="127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Hrr593bo3U4?feature=oembed">
            <a:hlinkClick r:id="" action="ppaction://media"/>
          </p:cNvPr>
          <p:cNvPicPr>
            <a:picLocks noRot="1" noChangeAspect="1"/>
          </p:cNvPicPr>
          <p:nvPr>
            <a:videoFile r:link="rId4"/>
          </p:nvPr>
        </p:nvPicPr>
        <p:blipFill>
          <a:blip r:embed="rId16"/>
          <a:srcRect/>
          <a:stretch>
            <a:fillRect/>
          </a:stretch>
        </p:blipFill>
        <p:spPr bwMode="auto">
          <a:xfrm>
            <a:off x="7448550" y="1920875"/>
            <a:ext cx="2097088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LCZAguFrUWo?feature=oembed">
            <a:hlinkClick r:id="" action="ppaction://media"/>
          </p:cNvPr>
          <p:cNvPicPr>
            <a:picLocks noRot="1" noChangeAspect="1"/>
          </p:cNvPicPr>
          <p:nvPr>
            <a:videoFile r:link="rId5"/>
          </p:nvPr>
        </p:nvPicPr>
        <p:blipFill>
          <a:blip r:embed="rId17"/>
          <a:srcRect/>
          <a:stretch>
            <a:fillRect/>
          </a:stretch>
        </p:blipFill>
        <p:spPr bwMode="auto">
          <a:xfrm>
            <a:off x="9764713" y="1931988"/>
            <a:ext cx="2039937" cy="134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gUlrbRmu5o4?feature=oembed">
            <a:hlinkClick r:id="" action="ppaction://media"/>
          </p:cNvPr>
          <p:cNvPicPr>
            <a:picLocks noRot="1" noChangeAspect="1"/>
          </p:cNvPicPr>
          <p:nvPr>
            <a:videoFile r:link="rId6"/>
          </p:nvPr>
        </p:nvPicPr>
        <p:blipFill>
          <a:blip r:embed="rId18"/>
          <a:srcRect/>
          <a:stretch>
            <a:fillRect/>
          </a:stretch>
        </p:blipFill>
        <p:spPr bwMode="auto">
          <a:xfrm>
            <a:off x="492125" y="3929063"/>
            <a:ext cx="2138363" cy="133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AI5uEYehd88?feature=oembed">
            <a:hlinkClick r:id="" action="ppaction://media"/>
          </p:cNvPr>
          <p:cNvPicPr>
            <a:picLocks noRot="1" noChangeAspect="1"/>
          </p:cNvPicPr>
          <p:nvPr>
            <a:videoFile r:link="rId7"/>
          </p:nvPr>
        </p:nvPicPr>
        <p:blipFill>
          <a:blip r:embed="rId19"/>
          <a:srcRect/>
          <a:stretch>
            <a:fillRect/>
          </a:stretch>
        </p:blipFill>
        <p:spPr bwMode="auto">
          <a:xfrm>
            <a:off x="2725738" y="3905250"/>
            <a:ext cx="22447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sG7anEboWlE?feature=oembed">
            <a:hlinkClick r:id="" action="ppaction://media"/>
          </p:cNvPr>
          <p:cNvPicPr>
            <a:picLocks noRot="1" noChangeAspect="1"/>
          </p:cNvPicPr>
          <p:nvPr>
            <a:videoFile r:link="rId8"/>
          </p:nvPr>
        </p:nvPicPr>
        <p:blipFill>
          <a:blip r:embed="rId20"/>
          <a:srcRect/>
          <a:stretch>
            <a:fillRect/>
          </a:stretch>
        </p:blipFill>
        <p:spPr bwMode="auto">
          <a:xfrm>
            <a:off x="5065713" y="3849688"/>
            <a:ext cx="2097087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7Ax8LHjFNac?feature=oembed">
            <a:hlinkClick r:id="" action="ppaction://media"/>
          </p:cNvPr>
          <p:cNvPicPr>
            <a:picLocks noRot="1" noChangeAspect="1"/>
          </p:cNvPicPr>
          <p:nvPr>
            <a:videoFile r:link="rId9"/>
          </p:nvPr>
        </p:nvPicPr>
        <p:blipFill>
          <a:blip r:embed="rId21"/>
          <a:srcRect/>
          <a:stretch>
            <a:fillRect/>
          </a:stretch>
        </p:blipFill>
        <p:spPr bwMode="auto">
          <a:xfrm>
            <a:off x="7377113" y="3930650"/>
            <a:ext cx="217805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5" name="Google Shape;154;p6"/>
          <p:cNvSpPr txBox="1">
            <a:spLocks noChangeArrowheads="1"/>
          </p:cNvSpPr>
          <p:nvPr/>
        </p:nvSpPr>
        <p:spPr bwMode="auto">
          <a:xfrm>
            <a:off x="6343650" y="6119813"/>
            <a:ext cx="5400675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>
              <a:buClr>
                <a:srgbClr val="000000"/>
              </a:buClr>
              <a:buSzPts val="1400"/>
              <a:buFont typeface="Arial" charset="0"/>
              <a:buNone/>
            </a:pPr>
            <a:r>
              <a:rPr lang="en-US" altLang="en-US" sz="1800" u="sng">
                <a:solidFill>
                  <a:schemeClr val="hlink"/>
                </a:solidFill>
                <a:latin typeface="Calibri" pitchFamily="34" charset="0"/>
                <a:cs typeface="Calibri" pitchFamily="34" charset="0"/>
                <a:sym typeface="Calibri" pitchFamily="34" charset="0"/>
                <a:hlinkClick r:id="rId22"/>
              </a:rPr>
              <a:t>*Makif School wix site; Natalia Pinchevsky Skripochnik</a:t>
            </a:r>
            <a:endParaRPr lang="en-US" altLang="en-US" sz="1800"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8686" name="TextBox 13"/>
          <p:cNvSpPr>
            <a:spLocks noChangeArrowheads="1"/>
          </p:cNvSpPr>
          <p:nvPr/>
        </p:nvSpPr>
        <p:spPr bwMode="auto">
          <a:xfrm>
            <a:off x="817563" y="6048375"/>
            <a:ext cx="5241925" cy="611188"/>
          </a:xfrm>
          <a:prstGeom prst="rightArrow">
            <a:avLst>
              <a:gd name="adj1" fmla="val 50000"/>
              <a:gd name="adj2" fmla="val 50030"/>
            </a:avLst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/>
              <a:t>PRACTICE WITH VOCABULARY AND MORE TOPICS …</a:t>
            </a:r>
          </a:p>
        </p:txBody>
      </p:sp>
      <p:pic>
        <p:nvPicPr>
          <p:cNvPr id="15" name="MbBhrQNVYrk?feature=oembed">
            <a:hlinkClick r:id="" action="ppaction://media"/>
          </p:cNvPr>
          <p:cNvPicPr>
            <a:picLocks noRot="1" noChangeAspect="1"/>
          </p:cNvPicPr>
          <p:nvPr>
            <a:videoFile r:link="rId10"/>
          </p:nvPr>
        </p:nvPicPr>
        <p:blipFill>
          <a:blip r:embed="rId23"/>
          <a:srcRect b="17963"/>
          <a:stretch>
            <a:fillRect/>
          </a:stretch>
        </p:blipFill>
        <p:spPr bwMode="auto">
          <a:xfrm>
            <a:off x="9702800" y="3841750"/>
            <a:ext cx="2147888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1333</TotalTime>
  <Words>2608</Words>
  <Application>Microsoft Office PowerPoint</Application>
  <PresentationFormat>Custom</PresentationFormat>
  <Paragraphs>358</Paragraphs>
  <Slides>39</Slides>
  <Notes>26</Notes>
  <HiddenSlides>2</HiddenSlides>
  <MMClips>57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Bitter</vt:lpstr>
      <vt:lpstr>Office Theme</vt:lpstr>
      <vt:lpstr>THE C.O.B.E. - (iTest)</vt:lpstr>
      <vt:lpstr>Slide 2</vt:lpstr>
      <vt:lpstr>Slide 3</vt:lpstr>
      <vt:lpstr>COBE = 20% of your English Bagrut Grade</vt:lpstr>
      <vt:lpstr>THE EXAM HAS  3 PARTS...</vt:lpstr>
      <vt:lpstr>PART A –  ANSWERING QUESTIONS ABOUT FAMILIAR, EVERYDAY TOPICS</vt:lpstr>
      <vt:lpstr>IN PART A - You will be expected to…  UNDERSTAND KEY INFORMATION AND QUESTIONS ABOUT FAMILIAR TOPICS and…</vt:lpstr>
      <vt:lpstr>Slide 8</vt:lpstr>
      <vt:lpstr>Slide 9</vt:lpstr>
      <vt:lpstr>MINISTRY LIST OF POSSIBLE TOPICS FOR PART A</vt:lpstr>
      <vt:lpstr>PART B – Answering questions about your PROJECT</vt:lpstr>
      <vt:lpstr>MINISTRY LIST OF POSSIBLE TOPICS FOR PART B</vt:lpstr>
      <vt:lpstr>PART B - Here are some sample questions you may be asked about your project.*</vt:lpstr>
      <vt:lpstr>PART C – WATCH A CLIP AND ANSWER TWO QUESTIONS ABOUT IT.</vt:lpstr>
      <vt:lpstr>IN PART C YOU WILL BE EXPECTED TO...</vt:lpstr>
      <vt:lpstr>WHAT WILL THE EXAM LOOK LIKE?</vt:lpstr>
      <vt:lpstr>1. Alfie gives you general instructions for the exam.</vt:lpstr>
      <vt:lpstr>2. YOU WILL HAVE A CHANCE TO RECORD A FEW SENTENCES ABOUT YOURSELF FOR PRACTICE</vt:lpstr>
      <vt:lpstr>3. BEGIN PART A -  Choose ONE set of questions to answer</vt:lpstr>
      <vt:lpstr>4. GO ON TO PART B -  Answer questions about your project.</vt:lpstr>
      <vt:lpstr>5. GO ON TO PART C- WATCH A VIDEO CLIP AND THEN ANSWER TWO QUESTIONS ABOUT WHAT YOU SAW. *You will NOT have a choice.  YOU MUST ANSWER BOTH QUESTIONS! </vt:lpstr>
      <vt:lpstr>HERE IS AN EXAMPLE of a CLIP *Notice that there is NOT a lot of talking.</vt:lpstr>
      <vt:lpstr>HERE ARE TWO QUESTIONS YOU MIGHT BE ASKED ABOUT THE CLIP YOU SAW.</vt:lpstr>
      <vt:lpstr>NOTICE!  THE SECOND QUESTION MAY FOCUS MORE ON YOUR IDEAS, PREDICTIONS, THOUGHTS: “HOTS” TYPE OF QUESTIONS.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YOUR GRADE FOR THE EXAM...</vt:lpstr>
      <vt:lpstr>FOR EACH ANSWER...(*note emphasis on content for 4 pointers!)</vt:lpstr>
      <vt:lpstr>POINTS WILL BE TAKEN OFF FOR...</vt:lpstr>
      <vt:lpstr>GOOD LUCK!  PRACTICE!!!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C.O.B.E. - (iTest)</dc:title>
  <dc:creator>ellynmarc</dc:creator>
  <cp:lastModifiedBy>bev</cp:lastModifiedBy>
  <cp:revision>105</cp:revision>
  <dcterms:modified xsi:type="dcterms:W3CDTF">2020-11-11T20:49:28Z</dcterms:modified>
</cp:coreProperties>
</file>